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3"/>
  </p:notesMasterIdLst>
  <p:handoutMasterIdLst>
    <p:handoutMasterId r:id="rId34"/>
  </p:handoutMasterIdLst>
  <p:sldIdLst>
    <p:sldId id="256" r:id="rId2"/>
    <p:sldId id="276" r:id="rId3"/>
    <p:sldId id="279" r:id="rId4"/>
    <p:sldId id="277" r:id="rId5"/>
    <p:sldId id="278" r:id="rId6"/>
    <p:sldId id="258" r:id="rId7"/>
    <p:sldId id="292" r:id="rId8"/>
    <p:sldId id="259" r:id="rId9"/>
    <p:sldId id="291" r:id="rId10"/>
    <p:sldId id="263" r:id="rId11"/>
    <p:sldId id="264" r:id="rId12"/>
    <p:sldId id="265" r:id="rId13"/>
    <p:sldId id="290" r:id="rId14"/>
    <p:sldId id="266" r:id="rId15"/>
    <p:sldId id="267" r:id="rId16"/>
    <p:sldId id="293" r:id="rId17"/>
    <p:sldId id="280" r:id="rId18"/>
    <p:sldId id="281" r:id="rId19"/>
    <p:sldId id="282" r:id="rId20"/>
    <p:sldId id="283" r:id="rId21"/>
    <p:sldId id="287" r:id="rId22"/>
    <p:sldId id="295" r:id="rId23"/>
    <p:sldId id="268" r:id="rId24"/>
    <p:sldId id="288" r:id="rId25"/>
    <p:sldId id="257" r:id="rId26"/>
    <p:sldId id="269" r:id="rId27"/>
    <p:sldId id="261" r:id="rId28"/>
    <p:sldId id="285" r:id="rId29"/>
    <p:sldId id="289" r:id="rId30"/>
    <p:sldId id="262" r:id="rId31"/>
    <p:sldId id="284"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985" autoAdjust="0"/>
    <p:restoredTop sz="94660"/>
  </p:normalViewPr>
  <p:slideViewPr>
    <p:cSldViewPr snapToObjects="1">
      <p:cViewPr>
        <p:scale>
          <a:sx n="75" d="100"/>
          <a:sy n="75" d="100"/>
        </p:scale>
        <p:origin x="-612"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nl-NL"/>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B8DB6578-1CE3-466F-B86E-5468BE320EDA}" type="datetimeFigureOut">
              <a:rPr lang="nl-NL"/>
              <a:pPr>
                <a:defRPr/>
              </a:pPr>
              <a:t>10-11-2011</a:t>
            </a:fld>
            <a:endParaRPr lang="nl-NL"/>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nl-NL"/>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041EDD1-3FED-4738-901A-B79ACD770496}" type="slidenum">
              <a:rPr lang="nl-NL"/>
              <a:pPr>
                <a:defRPr/>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FD26754-C08D-4A7F-99BD-41213B761549}" type="datetimeFigureOut">
              <a:rPr lang="en-US"/>
              <a:pPr>
                <a:defRPr/>
              </a:pPr>
              <a:t>11/10/2011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5DA6B0E-C7DE-4761-BA9D-55A9B7B4D8B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should get feedback from Joern Lauterjung to this regard since we provided the basic template for the survey of the infrastructures.</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3DA67B-6A4B-48B6-8EE7-91553221279D}" type="slidenum">
              <a:rPr lang="en-GB"/>
              <a:pPr fontAlgn="base">
                <a:spcBef>
                  <a:spcPct val="0"/>
                </a:spcBef>
                <a:spcAft>
                  <a:spcPct val="0"/>
                </a:spcAft>
                <a:defRPr/>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should get feedback from Joern Lauterjung to this regard since we provided the basic template for the survey of the infrastructures.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B316B5-599E-4229-AFCD-13B0D2DCA337}" type="slidenum">
              <a:rPr lang="en-GB"/>
              <a:pPr fontAlgn="base">
                <a:spcBef>
                  <a:spcPct val="0"/>
                </a:spcBef>
                <a:spcAft>
                  <a:spcPct val="0"/>
                </a:spcAft>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should get feedback from Joern Lauterjung to this regard since we provided the basic template for the survey of the infrastructures.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9BA5AC-7926-496E-8D02-B6131909E042}" type="slidenum">
              <a:rPr lang="en-GB"/>
              <a:pPr fontAlgn="base">
                <a:spcBef>
                  <a:spcPct val="0"/>
                </a:spcBef>
                <a:spcAft>
                  <a:spcPct val="0"/>
                </a:spcAft>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should get feedback from Joern Lauterjung to this regard since we provided the basic template for the survey of the infrastructures.</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3120E8-A5A9-4116-80B7-19C79D41463E}" type="slidenum">
              <a:rPr lang="en-GB"/>
              <a:pPr fontAlgn="base">
                <a:spcBef>
                  <a:spcPct val="0"/>
                </a:spcBef>
                <a:spcAft>
                  <a:spcPct val="0"/>
                </a:spcAft>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is meant for document dynamically ?</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04951A-2F5E-45E0-955A-76CFC8F163B0}" type="slidenum">
              <a:rPr lang="en-GB"/>
              <a:pPr fontAlgn="base">
                <a:spcBef>
                  <a:spcPct val="0"/>
                </a:spcBef>
                <a:spcAft>
                  <a:spcPct val="0"/>
                </a:spcAft>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See notes to previous slide. With regard to the second bullet, VERCE and EUDAT (and probably ENVRI) are addressing the issue. For the third bullet, I think that there is not yet a clear connection with regardto GEANT and EGI, WS are maturing, Web Portals need to be developed further.</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8DECF-33AC-414F-9A61-880177DC9755}" type="slidenum">
              <a:rPr lang="en-GB"/>
              <a:pPr fontAlgn="base">
                <a:spcBef>
                  <a:spcPct val="0"/>
                </a:spcBef>
                <a:spcAft>
                  <a:spcPct val="0"/>
                </a:spcAft>
                <a:defRPr/>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b="1" dirty="0" smtClean="0"/>
              <a:t>Q1: How will you interact with existing platforms in the field, such as EMSO and EFAST?</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sz="1000" dirty="0" smtClean="0"/>
              <a:t>The European Multidisciplinary Seafloor Observatory (EMSO) project is coordinated by INGV and there is close collaboration with EPOS. EMSO  is a multidisciplinary project  with a wide variety of sensors and physical measurements. The data problematic bares similarities with that of the volcano observatories in EPOS. VERCE will be therefore be in contact with EMSO through INGV and EPOS. A first action will be related with the seismology observations. Discussions between EMSO and EPOS are well advanced. The seismology data of EMSO should be hosted in  the EPOS/Seismology data infrastructure. EMSO and EPOS should converge toward a similar data access policy for seismology data. Within this framework, VERCE will interact with EMSO and include the EMSO seismology data access in a first step. Integration of other data will follow the evolution within EPOS, and between EPOS and EMSO. This is  in close relation with the Volcano observatories. </a:t>
            </a:r>
          </a:p>
          <a:p>
            <a:pPr eaLnBrk="1" fontAlgn="auto" hangingPunct="1">
              <a:spcBef>
                <a:spcPts val="0"/>
              </a:spcBef>
              <a:spcAft>
                <a:spcPts val="0"/>
              </a:spcAft>
              <a:defRPr/>
            </a:pPr>
            <a:endParaRPr lang="en-US" sz="1000" dirty="0" smtClean="0"/>
          </a:p>
          <a:p>
            <a:pPr eaLnBrk="1" fontAlgn="auto" hangingPunct="1">
              <a:spcBef>
                <a:spcPts val="0"/>
              </a:spcBef>
              <a:spcAft>
                <a:spcPts val="0"/>
              </a:spcAft>
              <a:defRPr/>
            </a:pPr>
            <a:r>
              <a:rPr lang="en-US" sz="1000" dirty="0" smtClean="0"/>
              <a:t>EFAST is a European Design Study for Advanced Seismic Testing aiming to create a research infrastructure for shaking table facilities. EFAST is closely linked to Seismic Engineering Research Infrastructures For European Synergies (SERIES) project, collaborating with NERA.  Discussions are in progress for developing coordinated portals. VERCE will follow this evolution and possibly interact at some point through SERIES and NERA. The data policy of the Seismic engineering community is more diverse than that of the seismology community.  The experimental seismic data of EFAST will probably remain in the facility sites.</a:t>
            </a:r>
          </a:p>
          <a:p>
            <a:pPr eaLnBrk="1" fontAlgn="auto" hangingPunct="1">
              <a:spcBef>
                <a:spcPts val="0"/>
              </a:spcBef>
              <a:spcAft>
                <a:spcPts val="0"/>
              </a:spcAft>
              <a:defRPr/>
            </a:pPr>
            <a:endParaRPr lang="en-US" sz="1000" dirty="0" smtClean="0"/>
          </a:p>
          <a:p>
            <a:pPr eaLnBrk="1" fontAlgn="auto" hangingPunct="1">
              <a:spcBef>
                <a:spcPts val="0"/>
              </a:spcBef>
              <a:spcAft>
                <a:spcPts val="0"/>
              </a:spcAft>
              <a:defRPr/>
            </a:pPr>
            <a:r>
              <a:rPr lang="en-US" sz="1000" dirty="0" smtClean="0"/>
              <a:t>VERCE will  develop collaborations with ESA under the coordination of EPOS. </a:t>
            </a:r>
            <a:endParaRPr lang="en-US" sz="1000" dirty="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AACE17-C364-45E0-B28D-1ED71D20E793}" type="slidenum">
              <a:rPr lang="de-DE"/>
              <a:pPr fontAlgn="base">
                <a:spcBef>
                  <a:spcPct val="0"/>
                </a:spcBef>
                <a:spcAft>
                  <a:spcPct val="0"/>
                </a:spcAft>
                <a:defRPr/>
              </a:pPr>
              <a:t>27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63FAA-FF7B-4B3F-908D-70BC8F7A9774}" type="slidenum">
              <a:rPr lang="en-US"/>
              <a:pPr fontAlgn="base">
                <a:spcBef>
                  <a:spcPct val="0"/>
                </a:spcBef>
                <a:spcAft>
                  <a:spcPct val="0"/>
                </a:spcAft>
                <a:defRPr/>
              </a:pPr>
              <a:t>30</a:t>
            </a:fld>
            <a:endParaRPr lang="en-US"/>
          </a:p>
        </p:txBody>
      </p:sp>
      <p:sp>
        <p:nvSpPr>
          <p:cNvPr id="43011" name="Rectangle 1"/>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43012" name="Rectangle 2"/>
          <p:cNvSpPr>
            <a:spLocks noGrp="1"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pPr eaLnBrk="1" hangingPunct="1">
              <a:spcBef>
                <a:spcPct val="0"/>
              </a:spcBef>
            </a:pPr>
            <a:endParaRPr 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8013" cy="1143000"/>
          </a:xfrm>
        </p:spPr>
        <p:txBody>
          <a:bodyPr/>
          <a:lstStyle/>
          <a:p>
            <a:r>
              <a:rPr lang="it-IT" smtClean="0"/>
              <a:t>Fare clic per modificare lo stile del titolo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idx="4294967295"/>
          </p:nvPr>
        </p:nvSpPr>
        <p:spPr>
          <a:xfrm>
            <a:off x="0" y="1411288"/>
            <a:ext cx="8964613" cy="1311275"/>
          </a:xfrm>
        </p:spPr>
        <p:txBody>
          <a:bodyPr>
            <a:spAutoFit/>
          </a:bodyPr>
          <a:lstStyle/>
          <a:p>
            <a:pPr eaLnBrk="1" hangingPunct="1"/>
            <a:r>
              <a:rPr lang="en-US" b="1" smtClean="0">
                <a:latin typeface="Calibri" pitchFamily="34" charset="0"/>
              </a:rPr>
              <a:t>EPOS - WG7 Status</a:t>
            </a:r>
            <a:br>
              <a:rPr lang="en-US" b="1" smtClean="0">
                <a:latin typeface="Calibri" pitchFamily="34" charset="0"/>
              </a:rPr>
            </a:br>
            <a:r>
              <a:rPr lang="en-US" sz="3600" b="1" smtClean="0">
                <a:latin typeface="Calibri" pitchFamily="34" charset="0"/>
              </a:rPr>
              <a:t>E-infrastructures and virtual community</a:t>
            </a:r>
          </a:p>
        </p:txBody>
      </p:sp>
      <p:sp>
        <p:nvSpPr>
          <p:cNvPr id="3" name="Subtitle 2"/>
          <p:cNvSpPr>
            <a:spLocks noGrp="1"/>
          </p:cNvSpPr>
          <p:nvPr>
            <p:ph type="subTitle" idx="4294967295"/>
          </p:nvPr>
        </p:nvSpPr>
        <p:spPr>
          <a:xfrm>
            <a:off x="381000" y="3429000"/>
            <a:ext cx="8458200" cy="957263"/>
          </a:xfrm>
        </p:spPr>
        <p:txBody>
          <a:bodyPr>
            <a:spAutoFit/>
          </a:bodyPr>
          <a:lstStyle/>
          <a:p>
            <a:pPr marL="0" indent="0" algn="ctr" eaLnBrk="1" hangingPunct="1">
              <a:buFont typeface="Arial" charset="0"/>
              <a:buNone/>
            </a:pPr>
            <a:r>
              <a:rPr lang="en-US" sz="2800" smtClean="0">
                <a:solidFill>
                  <a:srgbClr val="898989"/>
                </a:solidFill>
                <a:latin typeface="Calibri" pitchFamily="34" charset="0"/>
              </a:rPr>
              <a:t>Keith Jeffery, Alberto Michelini, Jean-Pierre Vilotte</a:t>
            </a:r>
          </a:p>
          <a:p>
            <a:pPr marL="0" indent="0" algn="ctr" eaLnBrk="1" hangingPunct="1">
              <a:buFont typeface="Arial" charset="0"/>
              <a:buNone/>
            </a:pPr>
            <a:r>
              <a:rPr lang="en-US" sz="2400" smtClean="0">
                <a:solidFill>
                  <a:srgbClr val="898989"/>
                </a:solidFill>
              </a:rPr>
              <a:t>Utrecht, November 10, 2011</a:t>
            </a:r>
          </a:p>
        </p:txBody>
      </p:sp>
      <p:sp>
        <p:nvSpPr>
          <p:cNvPr id="5124" name="Text Box 4"/>
          <p:cNvSpPr txBox="1">
            <a:spLocks noChangeArrowheads="1"/>
          </p:cNvSpPr>
          <p:nvPr/>
        </p:nvSpPr>
        <p:spPr bwMode="auto">
          <a:xfrm>
            <a:off x="0" y="6216650"/>
            <a:ext cx="5326063" cy="641350"/>
          </a:xfrm>
          <a:prstGeom prst="rect">
            <a:avLst/>
          </a:prstGeom>
          <a:noFill/>
          <a:ln w="9525">
            <a:noFill/>
            <a:miter lim="800000"/>
            <a:headEnd/>
            <a:tailEnd/>
          </a:ln>
          <a:effectLst/>
        </p:spPr>
        <p:txBody>
          <a:bodyPr>
            <a:spAutoFit/>
          </a:bodyPr>
          <a:lstStyle/>
          <a:p>
            <a:pPr defTabSz="914400"/>
            <a:r>
              <a:rPr lang="sv-SE"/>
              <a:t>Modifications</a:t>
            </a:r>
            <a:r>
              <a:rPr lang="en-US"/>
              <a:t>:  Alessandro Spinuso, Torild van Eck</a:t>
            </a:r>
          </a:p>
          <a:p>
            <a:pPr defTabSz="914400"/>
            <a:r>
              <a:rPr lang="en-US"/>
              <a:t>	(figures and seismology implementations)</a:t>
            </a:r>
            <a:endParaRPr lang="nl-NL"/>
          </a:p>
        </p:txBody>
      </p:sp>
      <p:pic>
        <p:nvPicPr>
          <p:cNvPr id="5126" name="Picture 3" descr="EPOS_logo.ai.pdf"/>
          <p:cNvPicPr>
            <a:picLocks noChangeAspect="1"/>
          </p:cNvPicPr>
          <p:nvPr/>
        </p:nvPicPr>
        <p:blipFill>
          <a:blip r:embed="rId2"/>
          <a:srcRect l="57748" t="9496" b="65344"/>
          <a:stretch>
            <a:fillRect/>
          </a:stretch>
        </p:blipFill>
        <p:spPr bwMode="auto">
          <a:xfrm>
            <a:off x="7292975" y="6089650"/>
            <a:ext cx="1851025" cy="79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sz="3600" b="1" smtClean="0">
                <a:latin typeface="Calibri" pitchFamily="34" charset="0"/>
              </a:rPr>
              <a:t>In summary, the way to proceed…</a:t>
            </a:r>
          </a:p>
        </p:txBody>
      </p:sp>
      <p:sp>
        <p:nvSpPr>
          <p:cNvPr id="3" name="Content Placeholder 2"/>
          <p:cNvSpPr>
            <a:spLocks noGrp="1"/>
          </p:cNvSpPr>
          <p:nvPr>
            <p:ph idx="4294967295"/>
          </p:nvPr>
        </p:nvSpPr>
        <p:spPr>
          <a:xfrm>
            <a:off x="228600" y="1557338"/>
            <a:ext cx="8915400" cy="3702050"/>
          </a:xfrm>
        </p:spPr>
        <p:txBody>
          <a:bodyPr>
            <a:spAutoFit/>
          </a:bodyPr>
          <a:lstStyle/>
          <a:p>
            <a:pPr marL="609600" indent="-609600" eaLnBrk="1" hangingPunct="1">
              <a:buFont typeface="Arial" charset="0"/>
              <a:buNone/>
            </a:pPr>
            <a:r>
              <a:rPr lang="en-US" smtClean="0"/>
              <a:t>WG7 moves along two distinct but complementary tracks</a:t>
            </a:r>
          </a:p>
          <a:p>
            <a:pPr marL="609600" indent="-609600" eaLnBrk="1" hangingPunct="1">
              <a:buFont typeface="Arial" charset="0"/>
              <a:buNone/>
            </a:pPr>
            <a:endParaRPr lang="en-US" smtClean="0"/>
          </a:p>
          <a:p>
            <a:pPr marL="990600" lvl="1" indent="-533400" eaLnBrk="1" hangingPunct="1">
              <a:buFontTx/>
              <a:buAutoNum type="arabicPeriod"/>
            </a:pPr>
            <a:r>
              <a:rPr lang="en-US" smtClean="0"/>
              <a:t>Database existing research infrastructures (RI)</a:t>
            </a:r>
          </a:p>
          <a:p>
            <a:pPr marL="990600" lvl="1" indent="-533400" eaLnBrk="1" hangingPunct="1">
              <a:buFontTx/>
              <a:buNone/>
            </a:pPr>
            <a:endParaRPr lang="en-US" smtClean="0"/>
          </a:p>
          <a:p>
            <a:pPr marL="990600" lvl="1" indent="-533400" eaLnBrk="1" hangingPunct="1">
              <a:buFontTx/>
              <a:buAutoNum type="arabicPeriod" startAt="2"/>
            </a:pPr>
            <a:r>
              <a:rPr lang="en-US" smtClean="0"/>
              <a:t>Design EPOS e-Research Infrastructure </a:t>
            </a:r>
          </a:p>
          <a:p>
            <a:pPr marL="990600" lvl="1" indent="-533400" eaLnBrk="1" hangingPunct="1"/>
            <a:endParaRPr lang="en-US" smtClean="0"/>
          </a:p>
        </p:txBody>
      </p:sp>
      <p:pic>
        <p:nvPicPr>
          <p:cNvPr id="21508" name="Picture 3" descr="EPOS_logo.ai.pdf"/>
          <p:cNvPicPr>
            <a:picLocks noChangeAspect="1"/>
          </p:cNvPicPr>
          <p:nvPr/>
        </p:nvPicPr>
        <p:blipFill>
          <a:blip r:embed="rId2"/>
          <a:srcRect l="57748" t="9496" b="65344"/>
          <a:stretch>
            <a:fillRect/>
          </a:stretch>
        </p:blipFill>
        <p:spPr bwMode="auto">
          <a:xfrm>
            <a:off x="7292975" y="6089650"/>
            <a:ext cx="1851025" cy="79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lstStyle/>
          <a:p>
            <a:pPr eaLnBrk="1" hangingPunct="1"/>
            <a:r>
              <a:rPr lang="en-US" smtClean="0">
                <a:latin typeface="Calibri" pitchFamily="34" charset="0"/>
              </a:rPr>
              <a:t>1. DB of the existing RI</a:t>
            </a:r>
          </a:p>
        </p:txBody>
      </p:sp>
      <p:sp>
        <p:nvSpPr>
          <p:cNvPr id="22530" name="Content Placeholder 2"/>
          <p:cNvSpPr>
            <a:spLocks noGrp="1"/>
          </p:cNvSpPr>
          <p:nvPr>
            <p:ph idx="4294967295"/>
          </p:nvPr>
        </p:nvSpPr>
        <p:spPr>
          <a:xfrm>
            <a:off x="0" y="1417638"/>
            <a:ext cx="9144000" cy="4902200"/>
          </a:xfrm>
        </p:spPr>
        <p:txBody>
          <a:bodyPr>
            <a:spAutoFit/>
          </a:bodyPr>
          <a:lstStyle/>
          <a:p>
            <a:pPr marL="609600" indent="-609600" eaLnBrk="1" hangingPunct="1">
              <a:lnSpc>
                <a:spcPct val="80000"/>
              </a:lnSpc>
              <a:buFont typeface="Arial" charset="0"/>
              <a:buNone/>
            </a:pPr>
            <a:r>
              <a:rPr lang="en-US" sz="2400" smtClean="0">
                <a:latin typeface="Calibri" pitchFamily="34" charset="0"/>
              </a:rPr>
              <a:t>Track 1: </a:t>
            </a:r>
          </a:p>
          <a:p>
            <a:pPr marL="609600" indent="-609600" eaLnBrk="1" hangingPunct="1">
              <a:lnSpc>
                <a:spcPct val="80000"/>
              </a:lnSpc>
              <a:buFont typeface="Arial" charset="0"/>
              <a:buNone/>
            </a:pPr>
            <a:r>
              <a:rPr lang="en-US" sz="2400" smtClean="0">
                <a:latin typeface="Calibri" pitchFamily="34" charset="0"/>
              </a:rPr>
              <a:t>general, comprising all existing individual research infrastructures:</a:t>
            </a:r>
          </a:p>
          <a:p>
            <a:pPr marL="609600" indent="-609600" eaLnBrk="1" hangingPunct="1">
              <a:lnSpc>
                <a:spcPct val="80000"/>
              </a:lnSpc>
              <a:buFont typeface="Arial" charset="0"/>
              <a:buNone/>
            </a:pPr>
            <a:endParaRPr lang="en-US" sz="2000" smtClean="0">
              <a:latin typeface="Calibri" pitchFamily="34" charset="0"/>
            </a:endParaRPr>
          </a:p>
          <a:p>
            <a:pPr marL="609600" indent="-609600" eaLnBrk="1" hangingPunct="1">
              <a:lnSpc>
                <a:spcPct val="80000"/>
              </a:lnSpc>
              <a:buFont typeface="Calibri" pitchFamily="34" charset="0"/>
              <a:buAutoNum type="alphaUcPeriod"/>
            </a:pPr>
            <a:r>
              <a:rPr lang="en-US" sz="2400" smtClean="0">
                <a:latin typeface="Calibri" pitchFamily="34" charset="0"/>
              </a:rPr>
              <a:t> Gather the information regarding the “digital organization” of the individual RI (e.g., types of Digital Objects – DO - amount of generated data, storage requirements, accessibility, user identification, ....)</a:t>
            </a:r>
          </a:p>
          <a:p>
            <a:pPr marL="609600" indent="-609600" eaLnBrk="1" hangingPunct="1">
              <a:lnSpc>
                <a:spcPct val="80000"/>
              </a:lnSpc>
              <a:buFont typeface="Calibri" pitchFamily="34" charset="0"/>
              <a:buAutoNum type="alphaUcPeriod"/>
            </a:pPr>
            <a:r>
              <a:rPr lang="en-US" sz="2400" smtClean="0">
                <a:latin typeface="Calibri" pitchFamily="34" charset="0"/>
              </a:rPr>
              <a:t> Design and organize within a DB all the information relative to the RIs.</a:t>
            </a:r>
          </a:p>
          <a:p>
            <a:pPr marL="609600" indent="-609600" eaLnBrk="1" hangingPunct="1">
              <a:lnSpc>
                <a:spcPct val="80000"/>
              </a:lnSpc>
            </a:pPr>
            <a:endParaRPr lang="en-US" sz="1000" smtClean="0">
              <a:latin typeface="Calibri" pitchFamily="34" charset="0"/>
            </a:endParaRPr>
          </a:p>
          <a:p>
            <a:pPr marL="609600" indent="-609600" eaLnBrk="1" hangingPunct="1">
              <a:lnSpc>
                <a:spcPct val="80000"/>
              </a:lnSpc>
            </a:pPr>
            <a:endParaRPr lang="en-US" sz="1000" smtClean="0">
              <a:latin typeface="Calibri" pitchFamily="34" charset="0"/>
            </a:endParaRPr>
          </a:p>
          <a:p>
            <a:pPr marL="609600" indent="-609600" eaLnBrk="1" hangingPunct="1">
              <a:lnSpc>
                <a:spcPct val="80000"/>
              </a:lnSpc>
              <a:buFont typeface="Arial" charset="0"/>
              <a:buNone/>
            </a:pPr>
            <a:r>
              <a:rPr lang="en-US" sz="1800" i="1" smtClean="0">
                <a:solidFill>
                  <a:srgbClr val="FF0000"/>
                </a:solidFill>
                <a:latin typeface="Calibri" pitchFamily="34" charset="0"/>
              </a:rPr>
              <a:t>Accomplishment of the two points above will allow EPOS to have a </a:t>
            </a:r>
            <a:r>
              <a:rPr lang="en-US" sz="1800" b="1" i="1" smtClean="0">
                <a:solidFill>
                  <a:srgbClr val="FF0000"/>
                </a:solidFill>
                <a:latin typeface="Calibri" pitchFamily="34" charset="0"/>
              </a:rPr>
              <a:t>clear idea of what is the existing and how this is distributed across Europe</a:t>
            </a:r>
            <a:r>
              <a:rPr lang="en-US" sz="1800" i="1" smtClean="0">
                <a:solidFill>
                  <a:srgbClr val="FF0000"/>
                </a:solidFill>
                <a:latin typeface="Calibri" pitchFamily="34" charset="0"/>
              </a:rPr>
              <a:t>. This information is essential in order to provide a perspective of the existing communities within EPOS. </a:t>
            </a:r>
            <a:r>
              <a:rPr lang="en-US" sz="1800" b="1" i="1" smtClean="0">
                <a:solidFill>
                  <a:srgbClr val="FF0000"/>
                </a:solidFill>
                <a:latin typeface="Calibri" pitchFamily="34" charset="0"/>
              </a:rPr>
              <a:t>Important deliverables of this first track will be graphs and maps representing the distribution of the resources and the current national investments</a:t>
            </a:r>
            <a:r>
              <a:rPr lang="en-US" sz="1800" b="1" i="1" smtClean="0">
                <a:latin typeface="Calibri" pitchFamily="34" charset="0"/>
              </a:rPr>
              <a:t>.</a:t>
            </a:r>
          </a:p>
          <a:p>
            <a:pPr marL="609600" indent="-609600" eaLnBrk="1" hangingPunct="1">
              <a:lnSpc>
                <a:spcPct val="80000"/>
              </a:lnSpc>
              <a:buFont typeface="Arial" charset="0"/>
              <a:buNone/>
            </a:pPr>
            <a:r>
              <a:rPr lang="en-US" sz="1800" smtClean="0">
                <a:solidFill>
                  <a:srgbClr val="800000"/>
                </a:solidFill>
                <a:latin typeface="Calibri" pitchFamily="34" charset="0"/>
              </a:rPr>
              <a:t>Note that this part is essential for disseminating the work done behind the scenes by EPOS during the PP.</a:t>
            </a:r>
          </a:p>
        </p:txBody>
      </p:sp>
      <p:pic>
        <p:nvPicPr>
          <p:cNvPr id="22532" name="Picture 3" descr="EPOS_logo.ai.pdf"/>
          <p:cNvPicPr>
            <a:picLocks noChangeAspect="1"/>
          </p:cNvPicPr>
          <p:nvPr/>
        </p:nvPicPr>
        <p:blipFill>
          <a:blip r:embed="rId2"/>
          <a:srcRect l="57748" t="9496" b="65344"/>
          <a:stretch>
            <a:fillRect/>
          </a:stretch>
        </p:blipFill>
        <p:spPr bwMode="auto">
          <a:xfrm>
            <a:off x="7292975" y="6089650"/>
            <a:ext cx="1851025" cy="79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457200" y="525463"/>
            <a:ext cx="8229600" cy="641350"/>
          </a:xfrm>
        </p:spPr>
        <p:txBody>
          <a:bodyPr>
            <a:spAutoFit/>
          </a:bodyPr>
          <a:lstStyle/>
          <a:p>
            <a:pPr eaLnBrk="1" hangingPunct="1"/>
            <a:r>
              <a:rPr lang="en-US" sz="3600" b="1" smtClean="0">
                <a:latin typeface="Calibri" pitchFamily="34" charset="0"/>
              </a:rPr>
              <a:t>2. Design of the EPOS e-RI</a:t>
            </a:r>
          </a:p>
        </p:txBody>
      </p:sp>
      <p:sp>
        <p:nvSpPr>
          <p:cNvPr id="23554" name="Content Placeholder 2"/>
          <p:cNvSpPr>
            <a:spLocks noGrp="1"/>
          </p:cNvSpPr>
          <p:nvPr>
            <p:ph idx="4294967295"/>
          </p:nvPr>
        </p:nvSpPr>
        <p:spPr>
          <a:xfrm>
            <a:off x="457200" y="1600200"/>
            <a:ext cx="8229600" cy="3479800"/>
          </a:xfrm>
        </p:spPr>
        <p:txBody>
          <a:bodyPr>
            <a:spAutoFit/>
          </a:bodyPr>
          <a:lstStyle/>
          <a:p>
            <a:pPr eaLnBrk="1" hangingPunct="1">
              <a:lnSpc>
                <a:spcPct val="80000"/>
              </a:lnSpc>
              <a:buFont typeface="Arial" charset="0"/>
              <a:buNone/>
            </a:pPr>
            <a:r>
              <a:rPr lang="en-US" sz="2400" smtClean="0">
                <a:latin typeface="Calibri" pitchFamily="34" charset="0"/>
              </a:rPr>
              <a:t>Track 2: build on, and improve, existing developments:</a:t>
            </a:r>
          </a:p>
          <a:p>
            <a:pPr eaLnBrk="1" hangingPunct="1">
              <a:buFont typeface="Arial" charset="0"/>
              <a:buNone/>
            </a:pPr>
            <a:endParaRPr lang="en-US" sz="2600" smtClean="0">
              <a:latin typeface="Calibri" pitchFamily="34" charset="0"/>
            </a:endParaRPr>
          </a:p>
          <a:p>
            <a:pPr eaLnBrk="1" hangingPunct="1"/>
            <a:r>
              <a:rPr lang="en-US" sz="2600" smtClean="0">
                <a:latin typeface="Calibri" pitchFamily="34" charset="0"/>
              </a:rPr>
              <a:t>Exploit what is built within the seismological community – the most advanced in terms of ICT solutions </a:t>
            </a:r>
          </a:p>
          <a:p>
            <a:pPr eaLnBrk="1" hangingPunct="1"/>
            <a:r>
              <a:rPr lang="en-US" sz="2600" smtClean="0">
                <a:latin typeface="Calibri" pitchFamily="34" charset="0"/>
              </a:rPr>
              <a:t>… but copy, good practise, from other physically based sciences like astronomy, … (!)</a:t>
            </a:r>
          </a:p>
          <a:p>
            <a:pPr eaLnBrk="1" hangingPunct="1"/>
            <a:r>
              <a:rPr lang="en-US" sz="2600" smtClean="0">
                <a:latin typeface="Calibri" pitchFamily="34" charset="0"/>
              </a:rPr>
              <a:t>… and environmental science, materials science, biomedical science …</a:t>
            </a:r>
          </a:p>
        </p:txBody>
      </p:sp>
      <p:pic>
        <p:nvPicPr>
          <p:cNvPr id="23556" name="Picture 3" descr="EPOS_logo.ai.pdf"/>
          <p:cNvPicPr>
            <a:picLocks noChangeAspect="1"/>
          </p:cNvPicPr>
          <p:nvPr/>
        </p:nvPicPr>
        <p:blipFill>
          <a:blip r:embed="rId2"/>
          <a:srcRect l="57748" t="9496" b="65344"/>
          <a:stretch>
            <a:fillRect/>
          </a:stretch>
        </p:blipFill>
        <p:spPr bwMode="auto">
          <a:xfrm>
            <a:off x="7292975" y="6089650"/>
            <a:ext cx="1851025" cy="79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gateways"/>
          <p:cNvPicPr>
            <a:picLocks noChangeAspect="1" noChangeArrowheads="1"/>
          </p:cNvPicPr>
          <p:nvPr/>
        </p:nvPicPr>
        <p:blipFill>
          <a:blip r:embed="rId2"/>
          <a:srcRect/>
          <a:stretch>
            <a:fillRect/>
          </a:stretch>
        </p:blipFill>
        <p:spPr bwMode="auto">
          <a:xfrm>
            <a:off x="371475" y="1484313"/>
            <a:ext cx="8201025" cy="4572000"/>
          </a:xfrm>
          <a:prstGeom prst="rect">
            <a:avLst/>
          </a:prstGeom>
          <a:noFill/>
          <a:ln w="9525">
            <a:noFill/>
            <a:miter lim="800000"/>
            <a:headEnd/>
            <a:tailEnd/>
          </a:ln>
        </p:spPr>
      </p:pic>
      <p:sp>
        <p:nvSpPr>
          <p:cNvPr id="24578" name="Text Box 5"/>
          <p:cNvSpPr txBox="1">
            <a:spLocks noChangeArrowheads="1"/>
          </p:cNvSpPr>
          <p:nvPr/>
        </p:nvSpPr>
        <p:spPr bwMode="auto">
          <a:xfrm>
            <a:off x="371475" y="6191250"/>
            <a:ext cx="8493125" cy="366713"/>
          </a:xfrm>
          <a:prstGeom prst="rect">
            <a:avLst/>
          </a:prstGeom>
          <a:noFill/>
          <a:ln w="9525">
            <a:noFill/>
            <a:miter lim="800000"/>
            <a:headEnd/>
            <a:tailEnd/>
          </a:ln>
        </p:spPr>
        <p:txBody>
          <a:bodyPr wrap="none">
            <a:spAutoFit/>
          </a:bodyPr>
          <a:lstStyle/>
          <a:p>
            <a:pPr defTabSz="914400"/>
            <a:r>
              <a:rPr lang="en-US"/>
              <a:t>Admire project (- 2011) </a:t>
            </a:r>
            <a:r>
              <a:rPr lang="en-US">
                <a:sym typeface="Wingdings" pitchFamily="2" charset="2"/>
              </a:rPr>
              <a:t> VERCE project (2011 – 2015) EPOS multidisciplinary</a:t>
            </a:r>
            <a:endParaRPr lang="nl-NL"/>
          </a:p>
        </p:txBody>
      </p:sp>
      <p:sp>
        <p:nvSpPr>
          <p:cNvPr id="24581" name="Title 1"/>
          <p:cNvSpPr>
            <a:spLocks/>
          </p:cNvSpPr>
          <p:nvPr/>
        </p:nvSpPr>
        <p:spPr bwMode="auto">
          <a:xfrm>
            <a:off x="457200" y="525463"/>
            <a:ext cx="8229600" cy="641350"/>
          </a:xfrm>
          <a:prstGeom prst="rect">
            <a:avLst/>
          </a:prstGeom>
          <a:noFill/>
          <a:ln w="9525">
            <a:noFill/>
            <a:miter lim="800000"/>
            <a:headEnd/>
            <a:tailEnd/>
          </a:ln>
        </p:spPr>
        <p:txBody>
          <a:bodyPr anchor="ctr">
            <a:spAutoFit/>
          </a:bodyPr>
          <a:lstStyle/>
          <a:p>
            <a:pPr algn="ctr"/>
            <a:r>
              <a:rPr lang="en-US" sz="3600" b="1">
                <a:latin typeface="Calibri" pitchFamily="34" charset="0"/>
              </a:rPr>
              <a:t>Design of an EPOS (seismology) e-RI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57200" y="76200"/>
            <a:ext cx="8229600" cy="1143000"/>
          </a:xfrm>
        </p:spPr>
        <p:txBody>
          <a:bodyPr/>
          <a:lstStyle/>
          <a:p>
            <a:pPr eaLnBrk="1" hangingPunct="1"/>
            <a:r>
              <a:rPr lang="en-US" smtClean="0">
                <a:latin typeface="Calibri" pitchFamily="34" charset="0"/>
              </a:rPr>
              <a:t>2. Design of the EPOS e-RI (2)</a:t>
            </a:r>
          </a:p>
        </p:txBody>
      </p:sp>
      <p:sp>
        <p:nvSpPr>
          <p:cNvPr id="3" name="Content Placeholder 2"/>
          <p:cNvSpPr>
            <a:spLocks noGrp="1"/>
          </p:cNvSpPr>
          <p:nvPr>
            <p:ph idx="4294967295"/>
          </p:nvPr>
        </p:nvSpPr>
        <p:spPr>
          <a:xfrm>
            <a:off x="457200" y="1600200"/>
            <a:ext cx="8229600" cy="5257800"/>
          </a:xfrm>
        </p:spPr>
        <p:txBody>
          <a:bodyPr rtlCol="0">
            <a:normAutofit fontScale="77500" lnSpcReduction="20000"/>
          </a:bodyPr>
          <a:lstStyle/>
          <a:p>
            <a:pPr eaLnBrk="1" fontAlgn="auto" hangingPunct="1">
              <a:spcAft>
                <a:spcPts val="0"/>
              </a:spcAft>
              <a:buFont typeface="Arial"/>
              <a:buNone/>
              <a:defRPr/>
            </a:pPr>
            <a:r>
              <a:rPr lang="en-US" dirty="0" smtClean="0">
                <a:latin typeface="+mn-lt"/>
              </a:rPr>
              <a:t> Definition of Virtual observatory (VO)</a:t>
            </a:r>
          </a:p>
          <a:p>
            <a:pPr indent="22225" eaLnBrk="1" fontAlgn="auto" hangingPunct="1">
              <a:spcAft>
                <a:spcPts val="0"/>
              </a:spcAft>
              <a:buFont typeface="Arial"/>
              <a:buNone/>
              <a:defRPr/>
            </a:pPr>
            <a:r>
              <a:rPr lang="en-US" i="1" dirty="0" smtClean="0">
                <a:solidFill>
                  <a:srgbClr val="3366FF"/>
                </a:solidFill>
                <a:latin typeface="+mn-lt"/>
              </a:rPr>
              <a:t>A collection of interoperating data archives and software tools which utilize the internet to form a scientific research environment in which astronomical research programs can be conducted.</a:t>
            </a:r>
          </a:p>
          <a:p>
            <a:pPr indent="22225" eaLnBrk="1" fontAlgn="auto" hangingPunct="1">
              <a:spcAft>
                <a:spcPts val="0"/>
              </a:spcAft>
              <a:buFont typeface="Arial"/>
              <a:buNone/>
              <a:defRPr/>
            </a:pPr>
            <a:r>
              <a:rPr lang="en-US" i="1" dirty="0" smtClean="0">
                <a:solidFill>
                  <a:srgbClr val="3366FF"/>
                </a:solidFill>
                <a:latin typeface="+mn-lt"/>
              </a:rPr>
              <a:t>In much the same way as a real observatory consists of telescopes, each with a collection of unique astronomical instruments, the VO consists of a </a:t>
            </a:r>
            <a:r>
              <a:rPr lang="en-US" b="1" i="1" dirty="0" smtClean="0">
                <a:solidFill>
                  <a:srgbClr val="3366FF"/>
                </a:solidFill>
                <a:latin typeface="+mn-lt"/>
              </a:rPr>
              <a:t>collection of data </a:t>
            </a:r>
            <a:r>
              <a:rPr lang="en-US" b="1" i="1" dirty="0" err="1" smtClean="0">
                <a:solidFill>
                  <a:srgbClr val="3366FF"/>
                </a:solidFill>
                <a:latin typeface="+mn-lt"/>
              </a:rPr>
              <a:t>centres</a:t>
            </a:r>
            <a:r>
              <a:rPr lang="en-US" i="1" dirty="0" smtClean="0">
                <a:solidFill>
                  <a:srgbClr val="3366FF"/>
                </a:solidFill>
                <a:latin typeface="+mn-lt"/>
              </a:rPr>
              <a:t> each with </a:t>
            </a:r>
            <a:r>
              <a:rPr lang="en-US" b="1" i="1" dirty="0" smtClean="0">
                <a:solidFill>
                  <a:srgbClr val="3366FF"/>
                </a:solidFill>
                <a:latin typeface="+mn-lt"/>
              </a:rPr>
              <a:t>unique collections of astronomical data</a:t>
            </a:r>
            <a:r>
              <a:rPr lang="en-US" i="1" dirty="0" smtClean="0">
                <a:solidFill>
                  <a:srgbClr val="3366FF"/>
                </a:solidFill>
                <a:latin typeface="+mn-lt"/>
              </a:rPr>
              <a:t>, </a:t>
            </a:r>
            <a:r>
              <a:rPr lang="en-US" b="1" i="1" dirty="0" smtClean="0">
                <a:solidFill>
                  <a:srgbClr val="3366FF"/>
                </a:solidFill>
                <a:latin typeface="+mn-lt"/>
              </a:rPr>
              <a:t>software systems </a:t>
            </a:r>
            <a:r>
              <a:rPr lang="en-US" i="1" dirty="0" smtClean="0">
                <a:solidFill>
                  <a:srgbClr val="3366FF"/>
                </a:solidFill>
                <a:latin typeface="+mn-lt"/>
              </a:rPr>
              <a:t>and </a:t>
            </a:r>
            <a:r>
              <a:rPr lang="en-US" b="1" i="1" dirty="0" smtClean="0">
                <a:solidFill>
                  <a:srgbClr val="3366FF"/>
                </a:solidFill>
                <a:latin typeface="+mn-lt"/>
              </a:rPr>
              <a:t>processing capabilities</a:t>
            </a:r>
            <a:r>
              <a:rPr lang="en-US" i="1" dirty="0" smtClean="0">
                <a:solidFill>
                  <a:srgbClr val="3366FF"/>
                </a:solidFill>
                <a:latin typeface="+mn-lt"/>
              </a:rPr>
              <a:t>.</a:t>
            </a:r>
          </a:p>
          <a:p>
            <a:pPr indent="22225" eaLnBrk="1" fontAlgn="auto" hangingPunct="1">
              <a:spcAft>
                <a:spcPts val="0"/>
              </a:spcAft>
              <a:buFont typeface="Arial"/>
              <a:buNone/>
              <a:defRPr/>
            </a:pPr>
            <a:r>
              <a:rPr lang="en-US" i="1" dirty="0" smtClean="0">
                <a:solidFill>
                  <a:srgbClr val="3366FF"/>
                </a:solidFill>
                <a:latin typeface="+mn-lt"/>
              </a:rPr>
              <a:t>The main goal is to allow</a:t>
            </a:r>
            <a:r>
              <a:rPr lang="en-US" b="1" i="1" dirty="0" smtClean="0">
                <a:solidFill>
                  <a:srgbClr val="3366FF"/>
                </a:solidFill>
                <a:latin typeface="+mn-lt"/>
              </a:rPr>
              <a:t> transparent and distributed access to data available worldwide</a:t>
            </a:r>
            <a:r>
              <a:rPr lang="en-US" i="1" dirty="0" smtClean="0">
                <a:solidFill>
                  <a:srgbClr val="3366FF"/>
                </a:solidFill>
                <a:latin typeface="+mn-lt"/>
              </a:rPr>
              <a:t>. This allows scientists to discover, access, analyze, and combine nature and lab data from heterogeneous data collections in a user-friendly manner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89038"/>
          </a:xfrm>
        </p:spPr>
        <p:txBody>
          <a:bodyPr>
            <a:spAutoFit/>
          </a:bodyPr>
          <a:lstStyle/>
          <a:p>
            <a:pPr eaLnBrk="1" hangingPunct="1"/>
            <a:r>
              <a:rPr lang="en-US" sz="3200" b="1" smtClean="0">
                <a:latin typeface="Calibri" pitchFamily="34" charset="0"/>
              </a:rPr>
              <a:t>User perspective </a:t>
            </a:r>
            <a:br>
              <a:rPr lang="en-US" sz="3200" b="1" smtClean="0">
                <a:latin typeface="Calibri" pitchFamily="34" charset="0"/>
              </a:rPr>
            </a:br>
            <a:r>
              <a:rPr lang="en-US" sz="3200" b="1" smtClean="0">
                <a:latin typeface="Calibri" pitchFamily="34" charset="0"/>
              </a:rPr>
              <a:t>EPOS Virtual Observatory should offer !</a:t>
            </a:r>
            <a:r>
              <a:rPr lang="en-US" sz="4000" smtClean="0"/>
              <a:t> </a:t>
            </a:r>
          </a:p>
        </p:txBody>
      </p:sp>
      <p:sp>
        <p:nvSpPr>
          <p:cNvPr id="26626" name="Content Placeholder 2"/>
          <p:cNvSpPr>
            <a:spLocks noGrp="1"/>
          </p:cNvSpPr>
          <p:nvPr>
            <p:ph idx="4294967295"/>
          </p:nvPr>
        </p:nvSpPr>
        <p:spPr>
          <a:xfrm>
            <a:off x="250825" y="1441450"/>
            <a:ext cx="8893175" cy="4511675"/>
          </a:xfrm>
        </p:spPr>
        <p:txBody>
          <a:bodyPr>
            <a:spAutoFit/>
          </a:bodyPr>
          <a:lstStyle/>
          <a:p>
            <a:pPr marL="812800" indent="-812800" eaLnBrk="1" hangingPunct="1">
              <a:lnSpc>
                <a:spcPct val="80000"/>
              </a:lnSpc>
              <a:buFont typeface="Arial" charset="0"/>
              <a:buNone/>
            </a:pPr>
            <a:r>
              <a:rPr lang="en-US" sz="2500" smtClean="0">
                <a:latin typeface="Calibri" pitchFamily="34" charset="0"/>
              </a:rPr>
              <a:t>In general: </a:t>
            </a:r>
          </a:p>
          <a:p>
            <a:pPr marL="812800" indent="-812800" eaLnBrk="1" hangingPunct="1">
              <a:lnSpc>
                <a:spcPct val="80000"/>
              </a:lnSpc>
              <a:buFont typeface="Arial" charset="0"/>
              <a:buNone/>
            </a:pPr>
            <a:r>
              <a:rPr lang="en-US" sz="2500" smtClean="0">
                <a:latin typeface="Calibri" pitchFamily="34" charset="0"/>
              </a:rPr>
              <a:t>something that cannot be offered by our own lap- or desktops,</a:t>
            </a:r>
          </a:p>
          <a:p>
            <a:pPr marL="812800" indent="-812800" eaLnBrk="1" hangingPunct="1">
              <a:lnSpc>
                <a:spcPct val="80000"/>
              </a:lnSpc>
              <a:buFont typeface="Arial" charset="0"/>
              <a:buNone/>
            </a:pPr>
            <a:r>
              <a:rPr lang="en-US" sz="2500" smtClean="0">
                <a:latin typeface="Calibri" pitchFamily="34" charset="0"/>
              </a:rPr>
              <a:t>among others:</a:t>
            </a:r>
          </a:p>
          <a:p>
            <a:pPr marL="812800" indent="-812800" eaLnBrk="1" hangingPunct="1">
              <a:lnSpc>
                <a:spcPct val="80000"/>
              </a:lnSpc>
              <a:buFont typeface="Arial" charset="0"/>
              <a:buNone/>
            </a:pPr>
            <a:endParaRPr lang="en-US" sz="2500" smtClean="0">
              <a:latin typeface="Calibri" pitchFamily="34" charset="0"/>
            </a:endParaRPr>
          </a:p>
          <a:p>
            <a:pPr marL="812800" indent="-812800" eaLnBrk="1" hangingPunct="1">
              <a:lnSpc>
                <a:spcPct val="80000"/>
              </a:lnSpc>
              <a:buFont typeface="Calibri" pitchFamily="34" charset="0"/>
              <a:buAutoNum type="romanUcPeriod"/>
            </a:pPr>
            <a:r>
              <a:rPr lang="en-US" sz="2500" smtClean="0">
                <a:latin typeface="Calibri" pitchFamily="34" charset="0"/>
              </a:rPr>
              <a:t>Data (many!)</a:t>
            </a:r>
          </a:p>
          <a:p>
            <a:pPr marL="812800" indent="-812800" eaLnBrk="1" hangingPunct="1">
              <a:lnSpc>
                <a:spcPct val="80000"/>
              </a:lnSpc>
              <a:buFont typeface="Calibri" pitchFamily="34" charset="0"/>
              <a:buAutoNum type="romanUcPeriod"/>
            </a:pPr>
            <a:r>
              <a:rPr lang="en-US" sz="2500" smtClean="0">
                <a:latin typeface="Calibri" pitchFamily="34" charset="0"/>
              </a:rPr>
              <a:t>Well tested analysis software that uses the data </a:t>
            </a:r>
          </a:p>
          <a:p>
            <a:pPr marL="812800" indent="-812800" eaLnBrk="1" hangingPunct="1">
              <a:lnSpc>
                <a:spcPct val="80000"/>
              </a:lnSpc>
              <a:buFont typeface="Calibri" pitchFamily="34" charset="0"/>
              <a:buAutoNum type="romanUcPeriod"/>
            </a:pPr>
            <a:r>
              <a:rPr lang="en-US" sz="2500" smtClean="0">
                <a:latin typeface="Calibri" pitchFamily="34" charset="0"/>
              </a:rPr>
              <a:t>Space for the analysis (workspace) </a:t>
            </a:r>
          </a:p>
          <a:p>
            <a:pPr marL="812800" indent="-812800" eaLnBrk="1" hangingPunct="1">
              <a:lnSpc>
                <a:spcPct val="80000"/>
              </a:lnSpc>
              <a:buFont typeface="Calibri" pitchFamily="34" charset="0"/>
              <a:buAutoNum type="romanUcPeriod"/>
            </a:pPr>
            <a:r>
              <a:rPr lang="en-US" sz="2500" smtClean="0">
                <a:latin typeface="Calibri" pitchFamily="34" charset="0"/>
              </a:rPr>
              <a:t>Computational power </a:t>
            </a:r>
          </a:p>
          <a:p>
            <a:pPr marL="812800" indent="-812800" eaLnBrk="1" hangingPunct="1">
              <a:lnSpc>
                <a:spcPct val="80000"/>
              </a:lnSpc>
              <a:buFont typeface="Calibri" pitchFamily="34" charset="0"/>
              <a:buAutoNum type="romanUcPeriod"/>
            </a:pPr>
            <a:r>
              <a:rPr lang="en-US" sz="2500" smtClean="0">
                <a:latin typeface="Calibri" pitchFamily="34" charset="0"/>
              </a:rPr>
              <a:t>interaction with other users to share and merge results, i.e. team work </a:t>
            </a:r>
          </a:p>
          <a:p>
            <a:pPr marL="812800" indent="-812800" eaLnBrk="1" hangingPunct="1">
              <a:lnSpc>
                <a:spcPct val="80000"/>
              </a:lnSpc>
              <a:buFont typeface="Calibri" pitchFamily="34" charset="0"/>
              <a:buAutoNum type="romanUcPeriod"/>
            </a:pPr>
            <a:r>
              <a:rPr lang="en-US" sz="2500" smtClean="0">
                <a:latin typeface="Calibri" pitchFamily="34" charset="0"/>
              </a:rPr>
              <a:t>digital object preservation, curation, access and provenance</a:t>
            </a:r>
          </a:p>
          <a:p>
            <a:pPr marL="812800" indent="-812800" eaLnBrk="1" hangingPunct="1">
              <a:lnSpc>
                <a:spcPct val="80000"/>
              </a:lnSpc>
              <a:buFont typeface="Calibri" pitchFamily="34" charset="0"/>
              <a:buAutoNum type="romanUcPeriod"/>
            </a:pPr>
            <a:r>
              <a:rPr lang="en-US" sz="2500" smtClean="0">
                <a:latin typeface="Calibri" pitchFamily="34" charset="0"/>
              </a:rPr>
              <a:t> ....</a:t>
            </a:r>
          </a:p>
        </p:txBody>
      </p:sp>
      <p:pic>
        <p:nvPicPr>
          <p:cNvPr id="26628" name="Picture 3" descr="EPOS_logo.ai.pdf"/>
          <p:cNvPicPr>
            <a:picLocks noChangeAspect="1"/>
          </p:cNvPicPr>
          <p:nvPr/>
        </p:nvPicPr>
        <p:blipFill>
          <a:blip r:embed="rId2"/>
          <a:srcRect l="57748" t="9496" b="65344"/>
          <a:stretch>
            <a:fillRect/>
          </a:stretch>
        </p:blipFill>
        <p:spPr bwMode="auto">
          <a:xfrm>
            <a:off x="7292975" y="6089650"/>
            <a:ext cx="1851025" cy="79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sepofConcerns"/>
          <p:cNvPicPr>
            <a:picLocks noChangeAspect="1" noChangeArrowheads="1"/>
          </p:cNvPicPr>
          <p:nvPr/>
        </p:nvPicPr>
        <p:blipFill>
          <a:blip r:embed="rId2"/>
          <a:srcRect/>
          <a:stretch>
            <a:fillRect/>
          </a:stretch>
        </p:blipFill>
        <p:spPr bwMode="auto">
          <a:xfrm>
            <a:off x="0" y="1196975"/>
            <a:ext cx="9144000" cy="5062538"/>
          </a:xfrm>
          <a:prstGeom prst="rect">
            <a:avLst/>
          </a:prstGeom>
          <a:noFill/>
          <a:ln w="9525">
            <a:noFill/>
            <a:miter lim="800000"/>
            <a:headEnd/>
            <a:tailEnd/>
          </a:ln>
        </p:spPr>
      </p:pic>
      <p:sp>
        <p:nvSpPr>
          <p:cNvPr id="27650" name="Text Box 6"/>
          <p:cNvSpPr txBox="1">
            <a:spLocks noChangeArrowheads="1"/>
          </p:cNvSpPr>
          <p:nvPr/>
        </p:nvSpPr>
        <p:spPr bwMode="auto">
          <a:xfrm>
            <a:off x="0" y="252413"/>
            <a:ext cx="8877300" cy="944562"/>
          </a:xfrm>
          <a:prstGeom prst="rect">
            <a:avLst/>
          </a:prstGeom>
          <a:noFill/>
          <a:ln w="9525">
            <a:noFill/>
            <a:miter lim="800000"/>
            <a:headEnd/>
            <a:tailEnd/>
          </a:ln>
        </p:spPr>
        <p:txBody>
          <a:bodyPr wrap="none">
            <a:spAutoFit/>
          </a:bodyPr>
          <a:lstStyle/>
          <a:p>
            <a:pPr algn="ctr" defTabSz="914400"/>
            <a:r>
              <a:rPr lang="en-US" sz="3200" b="1">
                <a:latin typeface="Calibri" pitchFamily="34" charset="0"/>
              </a:rPr>
              <a:t>The challenge to merge different expertise</a:t>
            </a:r>
          </a:p>
          <a:p>
            <a:pPr algn="ctr" defTabSz="914400"/>
            <a:r>
              <a:rPr lang="en-US" sz="2400" b="1">
                <a:latin typeface="Calibri" pitchFamily="34" charset="0"/>
              </a:rPr>
              <a:t>Communication between scientists, data experts, computing experts</a:t>
            </a:r>
            <a:endParaRPr lang="nl-NL" sz="2400" b="1">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smtClean="0">
                <a:latin typeface="Calibri" pitchFamily="34" charset="0"/>
              </a:rPr>
              <a:t>EPOS architecture</a:t>
            </a:r>
          </a:p>
        </p:txBody>
      </p:sp>
      <p:sp>
        <p:nvSpPr>
          <p:cNvPr id="3" name="Content Placeholder 2"/>
          <p:cNvSpPr>
            <a:spLocks noGrp="1"/>
          </p:cNvSpPr>
          <p:nvPr>
            <p:ph idx="4294967295"/>
          </p:nvPr>
        </p:nvSpPr>
        <p:spPr>
          <a:xfrm>
            <a:off x="457200" y="1417638"/>
            <a:ext cx="8458200" cy="5211762"/>
          </a:xfrm>
        </p:spPr>
        <p:txBody>
          <a:bodyPr rtlCol="0">
            <a:normAutofit fontScale="92500" lnSpcReduction="20000"/>
          </a:bodyPr>
          <a:lstStyle/>
          <a:p>
            <a:pPr marL="514350" indent="-514350" eaLnBrk="1" fontAlgn="auto" hangingPunct="1">
              <a:spcAft>
                <a:spcPts val="0"/>
              </a:spcAft>
              <a:buFont typeface="+mj-lt"/>
              <a:buAutoNum type="arabicPeriod"/>
              <a:defRPr/>
            </a:pPr>
            <a:r>
              <a:rPr lang="en-US" dirty="0" smtClean="0">
                <a:solidFill>
                  <a:srgbClr val="3366FF"/>
                </a:solidFill>
                <a:latin typeface="+mn-lt"/>
              </a:rPr>
              <a:t>A portal for user access with querying and browsing capability, also with access (via the </a:t>
            </a:r>
            <a:r>
              <a:rPr lang="en-US" dirty="0" err="1" smtClean="0">
                <a:solidFill>
                  <a:srgbClr val="3366FF"/>
                </a:solidFill>
                <a:latin typeface="+mn-lt"/>
              </a:rPr>
              <a:t>catalogue(s</a:t>
            </a:r>
            <a:r>
              <a:rPr lang="en-US" dirty="0" smtClean="0">
                <a:solidFill>
                  <a:srgbClr val="3366FF"/>
                </a:solidFill>
                <a:latin typeface="+mn-lt"/>
              </a:rPr>
              <a:t>) and GRID technology) to </a:t>
            </a:r>
            <a:r>
              <a:rPr lang="en-US" dirty="0" err="1" smtClean="0">
                <a:solidFill>
                  <a:srgbClr val="3366FF"/>
                </a:solidFill>
                <a:latin typeface="+mn-lt"/>
              </a:rPr>
              <a:t>datacentres</a:t>
            </a:r>
            <a:r>
              <a:rPr lang="en-US" dirty="0" smtClean="0">
                <a:solidFill>
                  <a:srgbClr val="3366FF"/>
                </a:solidFill>
                <a:latin typeface="+mn-lt"/>
              </a:rPr>
              <a:t> providing the data download, analysis, display, simulation capability;</a:t>
            </a:r>
          </a:p>
          <a:p>
            <a:pPr marL="514350" indent="-514350" eaLnBrk="1" fontAlgn="auto" hangingPunct="1">
              <a:spcAft>
                <a:spcPts val="0"/>
              </a:spcAft>
              <a:buFont typeface="+mj-lt"/>
              <a:buAutoNum type="arabicPeriod"/>
              <a:defRPr/>
            </a:pPr>
            <a:r>
              <a:rPr lang="en-US" dirty="0" smtClean="0">
                <a:solidFill>
                  <a:srgbClr val="FF0000"/>
                </a:solidFill>
                <a:latin typeface="+mn-lt"/>
              </a:rPr>
              <a:t>One </a:t>
            </a:r>
            <a:r>
              <a:rPr lang="en-US" dirty="0" err="1" smtClean="0">
                <a:solidFill>
                  <a:srgbClr val="FF0000"/>
                </a:solidFill>
                <a:latin typeface="+mn-lt"/>
              </a:rPr>
              <a:t>centralised</a:t>
            </a:r>
            <a:r>
              <a:rPr lang="en-US" dirty="0" smtClean="0">
                <a:solidFill>
                  <a:srgbClr val="FF0000"/>
                </a:solidFill>
                <a:latin typeface="+mn-lt"/>
              </a:rPr>
              <a:t> or several mirrored catalogues each with contextual metadata and exposing discovery metadata linked intimately with the portal;</a:t>
            </a:r>
          </a:p>
          <a:p>
            <a:pPr marL="514350" indent="-514350" eaLnBrk="1" fontAlgn="auto" hangingPunct="1">
              <a:spcAft>
                <a:spcPts val="0"/>
              </a:spcAft>
              <a:buFont typeface="+mj-lt"/>
              <a:buAutoNum type="arabicPeriod"/>
              <a:defRPr/>
            </a:pPr>
            <a:r>
              <a:rPr lang="en-US" dirty="0" smtClean="0">
                <a:solidFill>
                  <a:srgbClr val="008000"/>
                </a:solidFill>
                <a:latin typeface="+mn-lt"/>
              </a:rPr>
              <a:t>Many distributed </a:t>
            </a:r>
            <a:r>
              <a:rPr lang="en-US" dirty="0" err="1" smtClean="0">
                <a:solidFill>
                  <a:srgbClr val="008000"/>
                </a:solidFill>
                <a:latin typeface="+mn-lt"/>
              </a:rPr>
              <a:t>datacentres</a:t>
            </a:r>
            <a:r>
              <a:rPr lang="en-US" dirty="0" smtClean="0">
                <a:solidFill>
                  <a:srgbClr val="008000"/>
                </a:solidFill>
                <a:latin typeface="+mn-lt"/>
              </a:rPr>
              <a:t> with datasets, software and services described by detailed metadata which is referenced in context from the </a:t>
            </a:r>
            <a:r>
              <a:rPr lang="en-US" dirty="0" err="1" smtClean="0">
                <a:solidFill>
                  <a:srgbClr val="008000"/>
                </a:solidFill>
                <a:latin typeface="+mn-lt"/>
              </a:rPr>
              <a:t>catalogue(s</a:t>
            </a:r>
            <a:r>
              <a:rPr lang="en-US" dirty="0" smtClean="0">
                <a:solidFill>
                  <a:srgbClr val="008000"/>
                </a:solidFill>
                <a:latin typeface="+mn-lt"/>
              </a:rPr>
              <a:t>);</a:t>
            </a:r>
            <a:endParaRPr lang="en-US" dirty="0">
              <a:solidFill>
                <a:srgbClr val="008000"/>
              </a:solidFill>
              <a:latin typeface="+mn-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143000"/>
          </a:xfrm>
        </p:spPr>
        <p:txBody>
          <a:bodyPr>
            <a:normAutofit/>
          </a:bodyPr>
          <a:lstStyle/>
          <a:p>
            <a:pPr eaLnBrk="1" hangingPunct="1"/>
            <a:r>
              <a:rPr lang="en-US" sz="3600" b="1" smtClean="0">
                <a:latin typeface="Calibri" pitchFamily="34" charset="0"/>
              </a:rPr>
              <a:t>EPOS architecture: </a:t>
            </a:r>
            <a:br>
              <a:rPr lang="en-US" sz="3600" b="1" smtClean="0">
                <a:latin typeface="Calibri" pitchFamily="34" charset="0"/>
              </a:rPr>
            </a:br>
            <a:r>
              <a:rPr lang="en-US" sz="3600" b="1" smtClean="0">
                <a:latin typeface="Calibri" pitchFamily="34" charset="0"/>
              </a:rPr>
              <a:t>The Glue</a:t>
            </a:r>
          </a:p>
        </p:txBody>
      </p:sp>
      <p:sp>
        <p:nvSpPr>
          <p:cNvPr id="29698" name="Content Placeholder 2"/>
          <p:cNvSpPr>
            <a:spLocks noGrp="1"/>
          </p:cNvSpPr>
          <p:nvPr>
            <p:ph idx="4294967295"/>
          </p:nvPr>
        </p:nvSpPr>
        <p:spPr>
          <a:xfrm>
            <a:off x="457200" y="1417638"/>
            <a:ext cx="8458200" cy="5211762"/>
          </a:xfrm>
        </p:spPr>
        <p:txBody>
          <a:bodyPr/>
          <a:lstStyle/>
          <a:p>
            <a:pPr marL="514350" indent="-514350" eaLnBrk="1" hangingPunct="1">
              <a:buFont typeface="Arial" charset="0"/>
              <a:buNone/>
            </a:pPr>
            <a:r>
              <a:rPr lang="en-US" b="1" smtClean="0">
                <a:solidFill>
                  <a:srgbClr val="3366FF"/>
                </a:solidFill>
                <a:latin typeface="Calibri" pitchFamily="34" charset="0"/>
              </a:rPr>
              <a:t>Metadata are the Glue:</a:t>
            </a:r>
          </a:p>
          <a:p>
            <a:pPr marL="514350" indent="-514350" eaLnBrk="1" hangingPunct="1">
              <a:buFont typeface="Calibri" pitchFamily="34" charset="0"/>
              <a:buAutoNum type="arabicPeriod"/>
            </a:pPr>
            <a:r>
              <a:rPr lang="en-US" smtClean="0">
                <a:solidFill>
                  <a:srgbClr val="FF0000"/>
                </a:solidFill>
                <a:latin typeface="Calibri" pitchFamily="34" charset="0"/>
              </a:rPr>
              <a:t>The metadata should comply withinternational standards to allow </a:t>
            </a:r>
            <a:r>
              <a:rPr lang="en-US" i="1" u="sng" smtClean="0">
                <a:solidFill>
                  <a:srgbClr val="FF0000"/>
                </a:solidFill>
                <a:latin typeface="Calibri" pitchFamily="34" charset="0"/>
              </a:rPr>
              <a:t>homogeneous access over heterogeneous data, software and services</a:t>
            </a:r>
          </a:p>
          <a:p>
            <a:pPr marL="914400" lvl="1" indent="-514350" eaLnBrk="1" hangingPunct="1">
              <a:buFont typeface="Arial" charset="0"/>
              <a:buChar char="•"/>
            </a:pPr>
            <a:r>
              <a:rPr lang="en-US" smtClean="0">
                <a:latin typeface="Calibri" pitchFamily="34" charset="0"/>
              </a:rPr>
              <a:t>International de jure (ISO/INSPIRE),</a:t>
            </a:r>
          </a:p>
          <a:p>
            <a:pPr marL="914400" lvl="1" indent="-514350" eaLnBrk="1" hangingPunct="1">
              <a:buFont typeface="Arial" charset="0"/>
              <a:buChar char="•"/>
            </a:pPr>
            <a:r>
              <a:rPr lang="en-US" smtClean="0">
                <a:latin typeface="Calibri" pitchFamily="34" charset="0"/>
              </a:rPr>
              <a:t>International broad consensus (e.g. internet standard, W3C)</a:t>
            </a:r>
          </a:p>
          <a:p>
            <a:pPr marL="914400" lvl="1" indent="-514350" eaLnBrk="1" hangingPunct="1">
              <a:buFont typeface="Arial" charset="0"/>
              <a:buChar char="•"/>
            </a:pPr>
            <a:r>
              <a:rPr lang="en-US" smtClean="0">
                <a:latin typeface="Calibri" pitchFamily="34" charset="0"/>
              </a:rPr>
              <a:t>Encoding standard (UNICODE, UTF)</a:t>
            </a:r>
          </a:p>
          <a:p>
            <a:pPr marL="914400" lvl="1" indent="-514350" eaLnBrk="1" hangingPunct="1">
              <a:buFont typeface="Arial" charset="0"/>
              <a:buChar char="•"/>
            </a:pPr>
            <a:r>
              <a:rPr lang="en-US" smtClean="0">
                <a:latin typeface="Calibri" pitchFamily="34" charset="0"/>
              </a:rPr>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143000"/>
          </a:xfrm>
        </p:spPr>
        <p:txBody>
          <a:bodyPr>
            <a:normAutofit/>
          </a:bodyPr>
          <a:lstStyle/>
          <a:p>
            <a:pPr eaLnBrk="1" hangingPunct="1"/>
            <a:r>
              <a:rPr lang="en-US" sz="3600" smtClean="0">
                <a:latin typeface="Calibri" pitchFamily="34" charset="0"/>
              </a:rPr>
              <a:t>EPOS architecture: </a:t>
            </a:r>
            <a:br>
              <a:rPr lang="en-US" sz="3600" smtClean="0">
                <a:latin typeface="Calibri" pitchFamily="34" charset="0"/>
              </a:rPr>
            </a:br>
            <a:r>
              <a:rPr lang="en-US" sz="3600" b="1" smtClean="0">
                <a:latin typeface="Calibri" pitchFamily="34" charset="0"/>
              </a:rPr>
              <a:t>The Glue</a:t>
            </a:r>
          </a:p>
        </p:txBody>
      </p:sp>
      <p:sp>
        <p:nvSpPr>
          <p:cNvPr id="30722" name="Content Placeholder 2"/>
          <p:cNvSpPr>
            <a:spLocks noGrp="1"/>
          </p:cNvSpPr>
          <p:nvPr>
            <p:ph idx="4294967295"/>
          </p:nvPr>
        </p:nvSpPr>
        <p:spPr>
          <a:xfrm>
            <a:off x="457200" y="1417638"/>
            <a:ext cx="8458200" cy="5211762"/>
          </a:xfrm>
        </p:spPr>
        <p:txBody>
          <a:bodyPr/>
          <a:lstStyle/>
          <a:p>
            <a:pPr marL="514350" indent="-514350" eaLnBrk="1" hangingPunct="1">
              <a:buFont typeface="Calibri" pitchFamily="34" charset="0"/>
              <a:buAutoNum type="arabicPeriod" startAt="2"/>
            </a:pPr>
            <a:r>
              <a:rPr lang="en-US" smtClean="0">
                <a:solidFill>
                  <a:srgbClr val="FF0000"/>
                </a:solidFill>
                <a:latin typeface="Calibri" pitchFamily="34" charset="0"/>
              </a:rPr>
              <a:t>The metadata must have a formal syntax and declared semantics so that</a:t>
            </a:r>
          </a:p>
          <a:p>
            <a:pPr marL="914400" lvl="1" indent="-514350" eaLnBrk="1" hangingPunct="1">
              <a:buFont typeface="Arial" charset="0"/>
              <a:buChar char="•"/>
            </a:pPr>
            <a:r>
              <a:rPr lang="en-US" smtClean="0">
                <a:latin typeface="Calibri" pitchFamily="34" charset="0"/>
              </a:rPr>
              <a:t>machine-understandable, </a:t>
            </a:r>
          </a:p>
          <a:p>
            <a:pPr marL="914400" lvl="1" indent="-514350" eaLnBrk="1" hangingPunct="1">
              <a:buFont typeface="Arial" charset="0"/>
              <a:buChar char="•"/>
            </a:pPr>
            <a:r>
              <a:rPr lang="en-US" smtClean="0">
                <a:latin typeface="Calibri" pitchFamily="34" charset="0"/>
              </a:rPr>
              <a:t>machine readable / duplicable,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0" y="555625"/>
            <a:ext cx="9144000" cy="579438"/>
          </a:xfrm>
        </p:spPr>
        <p:txBody>
          <a:bodyPr>
            <a:spAutoFit/>
          </a:bodyPr>
          <a:lstStyle/>
          <a:p>
            <a:pPr eaLnBrk="1" hangingPunct="1"/>
            <a:r>
              <a:rPr lang="en-GB" sz="3200" b="1" smtClean="0">
                <a:latin typeface="Calibri" pitchFamily="34" charset="0"/>
              </a:rPr>
              <a:t>EPOS main Goal: e-Science !</a:t>
            </a:r>
          </a:p>
        </p:txBody>
      </p:sp>
      <p:sp>
        <p:nvSpPr>
          <p:cNvPr id="7170" name="Content Placeholder 2"/>
          <p:cNvSpPr>
            <a:spLocks noGrp="1"/>
          </p:cNvSpPr>
          <p:nvPr>
            <p:ph idx="4294967295"/>
          </p:nvPr>
        </p:nvSpPr>
        <p:spPr>
          <a:xfrm>
            <a:off x="457200" y="1646238"/>
            <a:ext cx="8229600" cy="3154362"/>
          </a:xfrm>
        </p:spPr>
        <p:txBody>
          <a:bodyPr/>
          <a:lstStyle/>
          <a:p>
            <a:pPr eaLnBrk="1" hangingPunct="1">
              <a:lnSpc>
                <a:spcPct val="80000"/>
              </a:lnSpc>
              <a:spcAft>
                <a:spcPts val="2400"/>
              </a:spcAft>
            </a:pPr>
            <a:r>
              <a:rPr lang="en-GB" sz="2700" smtClean="0">
                <a:latin typeface="Calibri" pitchFamily="34" charset="0"/>
              </a:rPr>
              <a:t>How to build an e-infrastructure to do e-science ?</a:t>
            </a:r>
          </a:p>
          <a:p>
            <a:pPr lvl="1" eaLnBrk="1" hangingPunct="1">
              <a:lnSpc>
                <a:spcPct val="80000"/>
              </a:lnSpc>
              <a:spcAft>
                <a:spcPts val="2400"/>
              </a:spcAft>
            </a:pPr>
            <a:r>
              <a:rPr lang="en-US" sz="2300" smtClean="0">
                <a:latin typeface="Calibri" pitchFamily="34" charset="0"/>
              </a:rPr>
              <a:t>make the different (geo-)disciplines talk to one-another</a:t>
            </a:r>
          </a:p>
          <a:p>
            <a:pPr lvl="1" eaLnBrk="1" hangingPunct="1">
              <a:lnSpc>
                <a:spcPct val="80000"/>
              </a:lnSpc>
              <a:spcAft>
                <a:spcPts val="2400"/>
              </a:spcAft>
            </a:pPr>
            <a:r>
              <a:rPr lang="en-US" sz="2300" smtClean="0">
                <a:latin typeface="Calibri" pitchFamily="34" charset="0"/>
              </a:rPr>
              <a:t>Let them have maximum freedom to organize themselves as they wish but </a:t>
            </a:r>
          </a:p>
          <a:p>
            <a:pPr lvl="1" eaLnBrk="1" hangingPunct="1">
              <a:lnSpc>
                <a:spcPct val="80000"/>
              </a:lnSpc>
              <a:spcAft>
                <a:spcPts val="2400"/>
              </a:spcAft>
            </a:pPr>
            <a:r>
              <a:rPr lang="en-US" sz="2300" smtClean="0">
                <a:latin typeface="Calibri" pitchFamily="34" charset="0"/>
              </a:rPr>
              <a:t>Direct the disciplines to adopt a common “glue”</a:t>
            </a:r>
            <a:endParaRPr lang="en-GB" sz="2300" smtClean="0">
              <a:latin typeface="Calibri" pitchFamily="34" charset="0"/>
            </a:endParaRPr>
          </a:p>
          <a:p>
            <a:pPr lvl="1" eaLnBrk="1" hangingPunct="1">
              <a:lnSpc>
                <a:spcPct val="80000"/>
              </a:lnSpc>
              <a:spcAft>
                <a:spcPts val="2400"/>
              </a:spcAft>
            </a:pPr>
            <a:endParaRPr lang="en-GB" sz="2300" smtClean="0">
              <a:latin typeface="Calibri" pitchFamily="34" charset="0"/>
            </a:endParaRPr>
          </a:p>
          <a:p>
            <a:pPr eaLnBrk="1" hangingPunct="1">
              <a:lnSpc>
                <a:spcPct val="80000"/>
              </a:lnSpc>
              <a:spcAft>
                <a:spcPts val="2400"/>
              </a:spcAft>
            </a:pPr>
            <a:endParaRPr lang="en-GB" sz="2700" smtClean="0">
              <a:latin typeface="Calibri" pitchFamily="34" charset="0"/>
            </a:endParaRPr>
          </a:p>
        </p:txBody>
      </p:sp>
      <p:pic>
        <p:nvPicPr>
          <p:cNvPr id="7172" name="Picture 3" descr="EPOS_logo.ai.pdf"/>
          <p:cNvPicPr>
            <a:picLocks noChangeAspect="1"/>
          </p:cNvPicPr>
          <p:nvPr/>
        </p:nvPicPr>
        <p:blipFill>
          <a:blip r:embed="rId3"/>
          <a:srcRect l="57748" t="9496" b="65344"/>
          <a:stretch>
            <a:fillRect/>
          </a:stretch>
        </p:blipFill>
        <p:spPr bwMode="auto">
          <a:xfrm>
            <a:off x="7292975" y="6089650"/>
            <a:ext cx="1851025" cy="79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143000"/>
          </a:xfrm>
        </p:spPr>
        <p:txBody>
          <a:bodyPr>
            <a:normAutofit/>
          </a:bodyPr>
          <a:lstStyle/>
          <a:p>
            <a:pPr eaLnBrk="1" hangingPunct="1"/>
            <a:r>
              <a:rPr lang="en-US" sz="3600" b="1" smtClean="0">
                <a:latin typeface="Calibri" pitchFamily="34" charset="0"/>
              </a:rPr>
              <a:t>EPOS architecture: </a:t>
            </a:r>
            <a:br>
              <a:rPr lang="en-US" sz="3600" b="1" smtClean="0">
                <a:latin typeface="Calibri" pitchFamily="34" charset="0"/>
              </a:rPr>
            </a:br>
            <a:r>
              <a:rPr lang="en-US" sz="3600" b="1" smtClean="0">
                <a:latin typeface="Calibri" pitchFamily="34" charset="0"/>
              </a:rPr>
              <a:t>The Glue</a:t>
            </a:r>
          </a:p>
        </p:txBody>
      </p:sp>
      <p:sp>
        <p:nvSpPr>
          <p:cNvPr id="3" name="Content Placeholder 2"/>
          <p:cNvSpPr>
            <a:spLocks noGrp="1"/>
          </p:cNvSpPr>
          <p:nvPr>
            <p:ph idx="4294967295"/>
          </p:nvPr>
        </p:nvSpPr>
        <p:spPr>
          <a:xfrm>
            <a:off x="457200" y="1417638"/>
            <a:ext cx="8458200" cy="5211762"/>
          </a:xfrm>
        </p:spPr>
        <p:txBody>
          <a:bodyPr>
            <a:normAutofit/>
          </a:bodyPr>
          <a:lstStyle/>
          <a:p>
            <a:pPr marL="514350" indent="-514350" eaLnBrk="1" hangingPunct="1">
              <a:lnSpc>
                <a:spcPct val="80000"/>
              </a:lnSpc>
              <a:buFontTx/>
              <a:buAutoNum type="arabicPeriod" startAt="3"/>
            </a:pPr>
            <a:r>
              <a:rPr lang="en-US" sz="3000" smtClean="0">
                <a:solidFill>
                  <a:srgbClr val="FF0000"/>
                </a:solidFill>
              </a:rPr>
              <a:t>The metadata must be fit for purpose for the following functions related to a digital object:</a:t>
            </a:r>
          </a:p>
          <a:p>
            <a:pPr marL="914400" lvl="1" indent="-514350" eaLnBrk="1" hangingPunct="1">
              <a:lnSpc>
                <a:spcPct val="80000"/>
              </a:lnSpc>
              <a:buFont typeface="Arial" charset="0"/>
              <a:buChar char="•"/>
            </a:pPr>
            <a:r>
              <a:rPr lang="en-US" sz="2600" smtClean="0"/>
              <a:t>discovery,</a:t>
            </a:r>
          </a:p>
          <a:p>
            <a:pPr marL="914400" lvl="1" indent="-514350" eaLnBrk="1" hangingPunct="1">
              <a:lnSpc>
                <a:spcPct val="80000"/>
              </a:lnSpc>
              <a:buFont typeface="Arial" charset="0"/>
              <a:buChar char="•"/>
            </a:pPr>
            <a:r>
              <a:rPr lang="en-US" sz="2600" smtClean="0"/>
              <a:t>reading, </a:t>
            </a:r>
          </a:p>
          <a:p>
            <a:pPr marL="914400" lvl="1" indent="-514350" eaLnBrk="1" hangingPunct="1">
              <a:lnSpc>
                <a:spcPct val="80000"/>
              </a:lnSpc>
              <a:buFont typeface="Arial" charset="0"/>
              <a:buChar char="•"/>
            </a:pPr>
            <a:r>
              <a:rPr lang="en-US" sz="2600" smtClean="0"/>
              <a:t>ingesting, </a:t>
            </a:r>
          </a:p>
          <a:p>
            <a:pPr marL="914400" lvl="1" indent="-514350" eaLnBrk="1" hangingPunct="1">
              <a:lnSpc>
                <a:spcPct val="80000"/>
              </a:lnSpc>
              <a:buFont typeface="Arial" charset="0"/>
              <a:buChar char="•"/>
            </a:pPr>
            <a:r>
              <a:rPr lang="en-US" sz="2600" smtClean="0"/>
              <a:t>combining, </a:t>
            </a:r>
          </a:p>
          <a:p>
            <a:pPr marL="914400" lvl="1" indent="-514350" eaLnBrk="1" hangingPunct="1">
              <a:lnSpc>
                <a:spcPct val="80000"/>
              </a:lnSpc>
              <a:buFont typeface="Arial" charset="0"/>
              <a:buChar char="•"/>
            </a:pPr>
            <a:r>
              <a:rPr lang="en-US" sz="2600" smtClean="0"/>
              <a:t>processing, </a:t>
            </a:r>
          </a:p>
          <a:p>
            <a:pPr marL="914400" lvl="1" indent="-514350" eaLnBrk="1" hangingPunct="1">
              <a:lnSpc>
                <a:spcPct val="80000"/>
              </a:lnSpc>
              <a:buFont typeface="Arial" charset="0"/>
              <a:buChar char="•"/>
            </a:pPr>
            <a:r>
              <a:rPr lang="en-US" sz="2600" smtClean="0"/>
              <a:t>outputting as a modified version, </a:t>
            </a:r>
          </a:p>
          <a:p>
            <a:pPr marL="914400" lvl="1" indent="-514350" eaLnBrk="1" hangingPunct="1">
              <a:lnSpc>
                <a:spcPct val="80000"/>
              </a:lnSpc>
              <a:buFont typeface="Arial" charset="0"/>
              <a:buChar char="•"/>
            </a:pPr>
            <a:r>
              <a:rPr lang="en-US" sz="2600" smtClean="0"/>
              <a:t>citing, </a:t>
            </a:r>
          </a:p>
          <a:p>
            <a:pPr marL="914400" lvl="1" indent="-514350" eaLnBrk="1" hangingPunct="1">
              <a:lnSpc>
                <a:spcPct val="80000"/>
              </a:lnSpc>
              <a:buFont typeface="Arial" charset="0"/>
              <a:buChar char="•"/>
            </a:pPr>
            <a:r>
              <a:rPr lang="en-US" sz="2600" smtClean="0"/>
              <a:t>preserving,</a:t>
            </a:r>
          </a:p>
          <a:p>
            <a:pPr marL="914400" lvl="1" indent="-514350" eaLnBrk="1" hangingPunct="1">
              <a:lnSpc>
                <a:spcPct val="80000"/>
              </a:lnSpc>
              <a:buFont typeface="Arial" charset="0"/>
              <a:buNone/>
            </a:pPr>
            <a:r>
              <a:rPr lang="en-US" sz="2600" smtClean="0"/>
              <a:t>(all related to organizations, projects, persons, other datasets, publications etc and located in space and time).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r>
              <a:rPr lang="en-US" sz="3600" b="1" smtClean="0">
                <a:latin typeface="Calibri" pitchFamily="34" charset="0"/>
              </a:rPr>
              <a:t>EPOS architecture</a:t>
            </a:r>
            <a:br>
              <a:rPr lang="en-US" sz="3600" b="1" smtClean="0">
                <a:latin typeface="Calibri" pitchFamily="34" charset="0"/>
              </a:rPr>
            </a:br>
            <a:r>
              <a:rPr lang="en-US" sz="3600" b="1" smtClean="0">
                <a:latin typeface="Calibri" pitchFamily="34" charset="0"/>
              </a:rPr>
              <a:t>The Rationale and Advantage</a:t>
            </a:r>
          </a:p>
        </p:txBody>
      </p:sp>
      <p:sp>
        <p:nvSpPr>
          <p:cNvPr id="3" name="Content Placeholder 2"/>
          <p:cNvSpPr>
            <a:spLocks noGrp="1"/>
          </p:cNvSpPr>
          <p:nvPr>
            <p:ph idx="4294967295"/>
          </p:nvPr>
        </p:nvSpPr>
        <p:spPr>
          <a:xfrm>
            <a:off x="457200" y="1417638"/>
            <a:ext cx="8458200" cy="4924425"/>
          </a:xfrm>
        </p:spPr>
        <p:txBody>
          <a:bodyPr>
            <a:spAutoFit/>
          </a:bodyPr>
          <a:lstStyle/>
          <a:p>
            <a:pPr marL="514350" indent="-514350" eaLnBrk="1" hangingPunct="1">
              <a:lnSpc>
                <a:spcPct val="80000"/>
              </a:lnSpc>
              <a:buFont typeface="Arial" charset="0"/>
              <a:buNone/>
            </a:pPr>
            <a:endParaRPr lang="en-US" sz="2200" smtClean="0">
              <a:solidFill>
                <a:srgbClr val="008000"/>
              </a:solidFill>
            </a:endParaRPr>
          </a:p>
          <a:p>
            <a:pPr marL="514350" indent="-514350" eaLnBrk="1" hangingPunct="1">
              <a:lnSpc>
                <a:spcPct val="80000"/>
              </a:lnSpc>
              <a:buFont typeface="Arial" charset="0"/>
              <a:buNone/>
            </a:pPr>
            <a:r>
              <a:rPr lang="en-US" sz="2400" smtClean="0">
                <a:solidFill>
                  <a:srgbClr val="0000FF"/>
                </a:solidFill>
              </a:rPr>
              <a:t>The metadata stack and architecture proposed gives EPOS</a:t>
            </a:r>
          </a:p>
          <a:p>
            <a:pPr marL="514350" indent="-514350" eaLnBrk="1" hangingPunct="1">
              <a:lnSpc>
                <a:spcPct val="80000"/>
              </a:lnSpc>
              <a:buFont typeface="Arial" charset="0"/>
              <a:buNone/>
            </a:pPr>
            <a:r>
              <a:rPr lang="en-US" sz="2400" smtClean="0">
                <a:solidFill>
                  <a:srgbClr val="0000FF"/>
                </a:solidFill>
              </a:rPr>
              <a:t>the following major advantages:</a:t>
            </a:r>
          </a:p>
          <a:p>
            <a:pPr marL="514350" indent="-514350" eaLnBrk="1" hangingPunct="1">
              <a:lnSpc>
                <a:spcPct val="80000"/>
              </a:lnSpc>
              <a:buFontTx/>
              <a:buAutoNum type="arabicPeriod"/>
            </a:pPr>
            <a:r>
              <a:rPr lang="en-US" sz="2200" smtClean="0">
                <a:solidFill>
                  <a:srgbClr val="FF0000"/>
                </a:solidFill>
              </a:rPr>
              <a:t>It </a:t>
            </a:r>
            <a:r>
              <a:rPr lang="en-US" sz="2200" b="1" smtClean="0">
                <a:solidFill>
                  <a:srgbClr val="FF0000"/>
                </a:solidFill>
              </a:rPr>
              <a:t>can be superimposed </a:t>
            </a:r>
            <a:r>
              <a:rPr lang="en-US" sz="2200" smtClean="0">
                <a:solidFill>
                  <a:srgbClr val="FF0000"/>
                </a:solidFill>
              </a:rPr>
              <a:t>on existing datacentre datasets, software and services;</a:t>
            </a:r>
          </a:p>
          <a:p>
            <a:pPr marL="514350" indent="-514350" eaLnBrk="1" hangingPunct="1">
              <a:lnSpc>
                <a:spcPct val="80000"/>
              </a:lnSpc>
              <a:buFontTx/>
              <a:buAutoNum type="arabicPeriod"/>
            </a:pPr>
            <a:r>
              <a:rPr lang="en-US" sz="2200" smtClean="0">
                <a:solidFill>
                  <a:srgbClr val="FF0000"/>
                </a:solidFill>
              </a:rPr>
              <a:t>It can </a:t>
            </a:r>
            <a:r>
              <a:rPr lang="en-US" sz="2200" b="1" smtClean="0">
                <a:solidFill>
                  <a:srgbClr val="FF0000"/>
                </a:solidFill>
              </a:rPr>
              <a:t>cover all the types of data</a:t>
            </a:r>
            <a:r>
              <a:rPr lang="en-US" sz="2200" smtClean="0">
                <a:solidFill>
                  <a:srgbClr val="FF0000"/>
                </a:solidFill>
              </a:rPr>
              <a:t>, software and services known within EPOS;</a:t>
            </a:r>
          </a:p>
          <a:p>
            <a:pPr marL="514350" indent="-514350" eaLnBrk="1" hangingPunct="1">
              <a:lnSpc>
                <a:spcPct val="80000"/>
              </a:lnSpc>
              <a:buFontTx/>
              <a:buAutoNum type="arabicPeriod"/>
            </a:pPr>
            <a:r>
              <a:rPr lang="en-US" sz="2200" smtClean="0">
                <a:solidFill>
                  <a:srgbClr val="FF0000"/>
                </a:solidFill>
              </a:rPr>
              <a:t>The architecture </a:t>
            </a:r>
            <a:r>
              <a:rPr lang="en-US" sz="2200" b="1" smtClean="0">
                <a:solidFill>
                  <a:srgbClr val="FF0000"/>
                </a:solidFill>
              </a:rPr>
              <a:t>minimises the impact on existing datacentres</a:t>
            </a:r>
            <a:r>
              <a:rPr lang="en-US" sz="2200" smtClean="0">
                <a:solidFill>
                  <a:srgbClr val="FF0000"/>
                </a:solidFill>
              </a:rPr>
              <a:t>;</a:t>
            </a:r>
          </a:p>
          <a:p>
            <a:pPr marL="914400" lvl="1" indent="-514350" eaLnBrk="1" hangingPunct="1">
              <a:lnSpc>
                <a:spcPct val="80000"/>
              </a:lnSpc>
              <a:buFontTx/>
              <a:buAutoNum type="arabicPeriod"/>
            </a:pPr>
            <a:r>
              <a:rPr lang="en-US" sz="2000" smtClean="0">
                <a:solidFill>
                  <a:srgbClr val="FF0000"/>
                </a:solidFill>
              </a:rPr>
              <a:t>The datacentres have only to register their data, software and services with metadata in the catalogue(s)</a:t>
            </a:r>
          </a:p>
          <a:p>
            <a:pPr marL="514350" indent="-514350" eaLnBrk="1" hangingPunct="1">
              <a:lnSpc>
                <a:spcPct val="80000"/>
              </a:lnSpc>
              <a:buFontTx/>
              <a:buAutoNum type="arabicPeriod"/>
            </a:pPr>
            <a:r>
              <a:rPr lang="en-US" sz="2200" smtClean="0">
                <a:solidFill>
                  <a:srgbClr val="FF0000"/>
                </a:solidFill>
              </a:rPr>
              <a:t>The architecture provides </a:t>
            </a:r>
            <a:r>
              <a:rPr lang="en-US" sz="2200" b="1" smtClean="0">
                <a:solidFill>
                  <a:srgbClr val="FF0000"/>
                </a:solidFill>
              </a:rPr>
              <a:t>homogeneous access for an end-user to heterogeneous data</a:t>
            </a:r>
            <a:r>
              <a:rPr lang="en-US" sz="2200" smtClean="0">
                <a:solidFill>
                  <a:srgbClr val="FF0000"/>
                </a:solidFill>
              </a:rPr>
              <a:t>, software and services;</a:t>
            </a:r>
          </a:p>
          <a:p>
            <a:pPr marL="514350" indent="-514350" eaLnBrk="1" hangingPunct="1">
              <a:lnSpc>
                <a:spcPct val="80000"/>
              </a:lnSpc>
              <a:buFontTx/>
              <a:buAutoNum type="arabicPeriod"/>
            </a:pPr>
            <a:r>
              <a:rPr lang="en-US" sz="2200" smtClean="0">
                <a:solidFill>
                  <a:srgbClr val="FF0000"/>
                </a:solidFill>
              </a:rPr>
              <a:t>The </a:t>
            </a:r>
            <a:r>
              <a:rPr lang="en-US" sz="2200" b="1" smtClean="0">
                <a:solidFill>
                  <a:srgbClr val="FF0000"/>
                </a:solidFill>
              </a:rPr>
              <a:t>architecture can interoperate </a:t>
            </a:r>
            <a:r>
              <a:rPr lang="en-US" sz="2200" smtClean="0">
                <a:solidFill>
                  <a:srgbClr val="FF0000"/>
                </a:solidFill>
              </a:rPr>
              <a:t>with others if – for example – North America or Asia chooses a different metadata standard;</a:t>
            </a:r>
          </a:p>
        </p:txBody>
      </p:sp>
      <p:pic>
        <p:nvPicPr>
          <p:cNvPr id="32772" name="Picture 3" descr="EPOS_logo.ai.pdf"/>
          <p:cNvPicPr>
            <a:picLocks noChangeAspect="1"/>
          </p:cNvPicPr>
          <p:nvPr/>
        </p:nvPicPr>
        <p:blipFill>
          <a:blip r:embed="rId2"/>
          <a:srcRect l="57748" t="9496" b="65344"/>
          <a:stretch>
            <a:fillRect/>
          </a:stretch>
        </p:blipFill>
        <p:spPr bwMode="auto">
          <a:xfrm>
            <a:off x="7292975" y="6089650"/>
            <a:ext cx="1851025" cy="795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31775" y="376238"/>
            <a:ext cx="8912225" cy="944562"/>
          </a:xfrm>
          <a:prstGeom prst="rect">
            <a:avLst/>
          </a:prstGeom>
          <a:noFill/>
          <a:ln w="9525">
            <a:noFill/>
            <a:miter lim="800000"/>
            <a:headEnd/>
            <a:tailEnd/>
          </a:ln>
          <a:effectLst/>
        </p:spPr>
        <p:txBody>
          <a:bodyPr wrap="none">
            <a:spAutoFit/>
          </a:bodyPr>
          <a:lstStyle/>
          <a:p>
            <a:r>
              <a:rPr lang="en-US" sz="3200" b="1">
                <a:latin typeface="Calibri" pitchFamily="34" charset="0"/>
              </a:rPr>
              <a:t>Seismology Research Infrastructure related projects</a:t>
            </a:r>
          </a:p>
          <a:p>
            <a:r>
              <a:rPr lang="en-US" sz="2400" b="1">
                <a:latin typeface="Calibri" pitchFamily="34" charset="0"/>
              </a:rPr>
              <a:t>EPOS (seismology) IT and application developments </a:t>
            </a:r>
            <a:endParaRPr lang="nl-NL" sz="2400" b="1">
              <a:latin typeface="Calibri" pitchFamily="34" charset="0"/>
            </a:endParaRPr>
          </a:p>
        </p:txBody>
      </p:sp>
      <p:sp>
        <p:nvSpPr>
          <p:cNvPr id="48131" name="Text Box 3"/>
          <p:cNvSpPr txBox="1">
            <a:spLocks noChangeArrowheads="1"/>
          </p:cNvSpPr>
          <p:nvPr/>
        </p:nvSpPr>
        <p:spPr bwMode="auto">
          <a:xfrm>
            <a:off x="1050925" y="1712913"/>
            <a:ext cx="184150" cy="366712"/>
          </a:xfrm>
          <a:prstGeom prst="rect">
            <a:avLst/>
          </a:prstGeom>
          <a:noFill/>
          <a:ln w="9525">
            <a:noFill/>
            <a:miter lim="800000"/>
            <a:headEnd/>
            <a:tailEnd/>
          </a:ln>
          <a:effectLst/>
        </p:spPr>
        <p:txBody>
          <a:bodyPr wrap="none">
            <a:spAutoFit/>
          </a:bodyPr>
          <a:lstStyle/>
          <a:p>
            <a:endParaRPr lang="nl-NL"/>
          </a:p>
        </p:txBody>
      </p:sp>
      <p:pic>
        <p:nvPicPr>
          <p:cNvPr id="48132" name="Picture 2"/>
          <p:cNvPicPr>
            <a:picLocks noChangeAspect="1" noChangeArrowheads="1"/>
          </p:cNvPicPr>
          <p:nvPr/>
        </p:nvPicPr>
        <p:blipFill>
          <a:blip r:embed="rId2"/>
          <a:srcRect/>
          <a:stretch>
            <a:fillRect/>
          </a:stretch>
        </p:blipFill>
        <p:spPr bwMode="auto">
          <a:xfrm>
            <a:off x="446088" y="1760538"/>
            <a:ext cx="8251825" cy="4621212"/>
          </a:xfrm>
          <a:prstGeom prst="rect">
            <a:avLst/>
          </a:prstGeom>
          <a:noFill/>
          <a:ln w="9525">
            <a:noFill/>
            <a:miter lim="800000"/>
            <a:headEnd/>
            <a:tailEnd/>
          </a:ln>
        </p:spPr>
      </p:pic>
      <p:sp>
        <p:nvSpPr>
          <p:cNvPr id="48133" name="Rectangle 5"/>
          <p:cNvSpPr>
            <a:spLocks noChangeArrowheads="1"/>
          </p:cNvSpPr>
          <p:nvPr/>
        </p:nvSpPr>
        <p:spPr bwMode="auto">
          <a:xfrm>
            <a:off x="457200" y="4876800"/>
            <a:ext cx="2590800" cy="1447800"/>
          </a:xfrm>
          <a:prstGeom prst="rect">
            <a:avLst/>
          </a:prstGeom>
          <a:solidFill>
            <a:srgbClr val="EAEAEA">
              <a:alpha val="20000"/>
            </a:srgbClr>
          </a:solidFill>
          <a:ln w="9525">
            <a:solidFill>
              <a:schemeClr val="tx1"/>
            </a:solidFill>
            <a:miter lim="800000"/>
            <a:headEnd/>
            <a:tailEnd/>
          </a:ln>
          <a:effectLst/>
        </p:spPr>
        <p:txBody>
          <a:bodyPr wrap="none" anchor="ctr"/>
          <a:lstStyle/>
          <a:p>
            <a:endParaRPr lang="en-US"/>
          </a:p>
        </p:txBody>
      </p:sp>
      <p:sp>
        <p:nvSpPr>
          <p:cNvPr id="48134" name="Rectangle 6"/>
          <p:cNvSpPr>
            <a:spLocks noChangeArrowheads="1"/>
          </p:cNvSpPr>
          <p:nvPr/>
        </p:nvSpPr>
        <p:spPr bwMode="auto">
          <a:xfrm>
            <a:off x="5867400" y="3886200"/>
            <a:ext cx="2743200" cy="1143000"/>
          </a:xfrm>
          <a:prstGeom prst="rect">
            <a:avLst/>
          </a:prstGeom>
          <a:solidFill>
            <a:srgbClr val="CCFFCC">
              <a:alpha val="20000"/>
            </a:srgbClr>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
            <a:ext cx="8229600" cy="1143000"/>
          </a:xfrm>
        </p:spPr>
        <p:txBody>
          <a:bodyPr>
            <a:normAutofit/>
          </a:bodyPr>
          <a:lstStyle/>
          <a:p>
            <a:pPr eaLnBrk="1" hangingPunct="1"/>
            <a:r>
              <a:rPr lang="en-US" sz="3600" b="1" smtClean="0">
                <a:latin typeface="Calibri" pitchFamily="34" charset="0"/>
              </a:rPr>
              <a:t>EPOS e-infrastructure developments</a:t>
            </a:r>
            <a:br>
              <a:rPr lang="en-US" sz="3600" b="1" smtClean="0">
                <a:latin typeface="Calibri" pitchFamily="34" charset="0"/>
              </a:rPr>
            </a:br>
            <a:r>
              <a:rPr lang="en-US" sz="2400" b="1" smtClean="0">
                <a:latin typeface="Calibri" pitchFamily="34" charset="0"/>
              </a:rPr>
              <a:t>Seismology </a:t>
            </a:r>
            <a:r>
              <a:rPr lang="en-US" sz="2400" b="1" smtClean="0">
                <a:latin typeface="Calibri" pitchFamily="34" charset="0"/>
                <a:sym typeface="Wingdings" pitchFamily="2" charset="2"/>
              </a:rPr>
              <a:t> multidiscilinary</a:t>
            </a:r>
            <a:endParaRPr lang="en-US" sz="2400" b="1" smtClean="0">
              <a:latin typeface="Calibri" pitchFamily="34" charset="0"/>
            </a:endParaRPr>
          </a:p>
        </p:txBody>
      </p:sp>
      <p:sp>
        <p:nvSpPr>
          <p:cNvPr id="3" name="Content Placeholder 2"/>
          <p:cNvSpPr>
            <a:spLocks noGrp="1"/>
          </p:cNvSpPr>
          <p:nvPr>
            <p:ph idx="4294967295"/>
          </p:nvPr>
        </p:nvSpPr>
        <p:spPr>
          <a:xfrm>
            <a:off x="0" y="1412875"/>
            <a:ext cx="8964613" cy="5213350"/>
          </a:xfrm>
        </p:spPr>
        <p:txBody>
          <a:bodyPr>
            <a:spAutoFit/>
          </a:bodyPr>
          <a:lstStyle/>
          <a:p>
            <a:pPr marL="0" indent="0" eaLnBrk="1" hangingPunct="1">
              <a:lnSpc>
                <a:spcPct val="80000"/>
              </a:lnSpc>
              <a:buFont typeface="Arial" charset="0"/>
              <a:buNone/>
            </a:pPr>
            <a:r>
              <a:rPr lang="en-US" sz="2000" b="1" i="1" smtClean="0">
                <a:latin typeface="Calibri" pitchFamily="34" charset="0"/>
              </a:rPr>
              <a:t>NERA</a:t>
            </a:r>
            <a:r>
              <a:rPr lang="en-US" sz="2000" smtClean="0">
                <a:latin typeface="Calibri" pitchFamily="34" charset="0"/>
              </a:rPr>
              <a:t> – Research infrastructures seismologists and earthquake engineers</a:t>
            </a:r>
          </a:p>
          <a:p>
            <a:pPr marL="0" indent="0" eaLnBrk="1" hangingPunct="1">
              <a:lnSpc>
                <a:spcPct val="80000"/>
              </a:lnSpc>
              <a:buFontTx/>
              <a:buChar char="-"/>
            </a:pPr>
            <a:r>
              <a:rPr lang="en-US" sz="2000" smtClean="0">
                <a:latin typeface="Calibri" pitchFamily="34" charset="0"/>
              </a:rPr>
              <a:t> Integration distributed data archives (EIDA continuation) </a:t>
            </a:r>
          </a:p>
          <a:p>
            <a:pPr marL="0" indent="0" eaLnBrk="1" hangingPunct="1">
              <a:lnSpc>
                <a:spcPct val="80000"/>
              </a:lnSpc>
              <a:buFontTx/>
              <a:buChar char="-"/>
            </a:pPr>
            <a:r>
              <a:rPr lang="en-US" sz="2000" smtClean="0">
                <a:latin typeface="Calibri" pitchFamily="34" charset="0"/>
              </a:rPr>
              <a:t> web services (+ portlets)  standardization globally (FDSN)</a:t>
            </a:r>
          </a:p>
          <a:p>
            <a:pPr marL="0" indent="0" eaLnBrk="1" hangingPunct="1">
              <a:lnSpc>
                <a:spcPct val="80000"/>
              </a:lnSpc>
              <a:buFontTx/>
              <a:buChar char="-"/>
            </a:pPr>
            <a:r>
              <a:rPr lang="en-US" sz="2000" smtClean="0">
                <a:latin typeface="Calibri" pitchFamily="34" charset="0"/>
              </a:rPr>
              <a:t> products (implementation gateway)</a:t>
            </a:r>
          </a:p>
          <a:p>
            <a:pPr marL="0" indent="0" eaLnBrk="1" hangingPunct="1">
              <a:lnSpc>
                <a:spcPct val="80000"/>
              </a:lnSpc>
            </a:pPr>
            <a:endParaRPr lang="en-US" sz="2000" smtClean="0">
              <a:latin typeface="Calibri" pitchFamily="34" charset="0"/>
            </a:endParaRPr>
          </a:p>
          <a:p>
            <a:pPr marL="0" indent="0" eaLnBrk="1" hangingPunct="1">
              <a:lnSpc>
                <a:spcPct val="80000"/>
              </a:lnSpc>
              <a:buFont typeface="Arial" charset="0"/>
              <a:buNone/>
            </a:pPr>
            <a:r>
              <a:rPr lang="en-US" sz="2000" b="1" i="1" smtClean="0">
                <a:latin typeface="Calibri" pitchFamily="34" charset="0"/>
              </a:rPr>
              <a:t>VERCE</a:t>
            </a:r>
            <a:r>
              <a:rPr lang="en-US" sz="2000" smtClean="0">
                <a:latin typeface="Calibri" pitchFamily="34" charset="0"/>
              </a:rPr>
              <a:t> – Virtual Research Observatory (seismology)</a:t>
            </a:r>
          </a:p>
          <a:p>
            <a:pPr marL="0" indent="0" eaLnBrk="1" hangingPunct="1">
              <a:lnSpc>
                <a:spcPct val="80000"/>
              </a:lnSpc>
              <a:buFontTx/>
              <a:buChar char="-"/>
            </a:pPr>
            <a:r>
              <a:rPr lang="en-US" sz="2000" smtClean="0">
                <a:latin typeface="Calibri" pitchFamily="34" charset="0"/>
              </a:rPr>
              <a:t> Testbed for implementing and developing HTC and HPC applications.</a:t>
            </a:r>
          </a:p>
          <a:p>
            <a:pPr marL="0" indent="0" eaLnBrk="1" hangingPunct="1">
              <a:lnSpc>
                <a:spcPct val="80000"/>
              </a:lnSpc>
              <a:buFontTx/>
              <a:buChar char="-"/>
            </a:pPr>
            <a:r>
              <a:rPr lang="en-US" sz="2000" smtClean="0">
                <a:latin typeface="Calibri" pitchFamily="34" charset="0"/>
              </a:rPr>
              <a:t> Testbed e-infrastructure coupling data-archives </a:t>
            </a:r>
            <a:r>
              <a:rPr lang="en-US" sz="2000" smtClean="0">
                <a:latin typeface="Calibri" pitchFamily="34" charset="0"/>
                <a:sym typeface="Wingdings" pitchFamily="2" charset="2"/>
              </a:rPr>
              <a:t> computational resources</a:t>
            </a:r>
          </a:p>
          <a:p>
            <a:pPr marL="0" indent="0" eaLnBrk="1" hangingPunct="1">
              <a:lnSpc>
                <a:spcPct val="80000"/>
              </a:lnSpc>
              <a:buFontTx/>
              <a:buChar char="-"/>
            </a:pPr>
            <a:endParaRPr lang="en-US" sz="2000" smtClean="0">
              <a:latin typeface="Calibri" pitchFamily="34" charset="0"/>
            </a:endParaRPr>
          </a:p>
          <a:p>
            <a:pPr marL="0" indent="0" eaLnBrk="1" hangingPunct="1">
              <a:lnSpc>
                <a:spcPct val="80000"/>
              </a:lnSpc>
              <a:buFont typeface="Arial" charset="0"/>
              <a:buNone/>
            </a:pPr>
            <a:r>
              <a:rPr lang="en-US" sz="2000" b="1" i="1" smtClean="0">
                <a:latin typeface="Calibri" pitchFamily="34" charset="0"/>
              </a:rPr>
              <a:t>EUDAT</a:t>
            </a:r>
            <a:r>
              <a:rPr lang="en-US" sz="2000" smtClean="0">
                <a:latin typeface="Calibri" pitchFamily="34" charset="0"/>
              </a:rPr>
              <a:t> – Integrating computational resources and data archives (general)</a:t>
            </a:r>
          </a:p>
          <a:p>
            <a:pPr marL="0" indent="0" eaLnBrk="1" hangingPunct="1">
              <a:lnSpc>
                <a:spcPct val="80000"/>
              </a:lnSpc>
              <a:buFontTx/>
              <a:buChar char="-"/>
            </a:pPr>
            <a:r>
              <a:rPr lang="en-US" sz="2000" smtClean="0">
                <a:latin typeface="Calibri" pitchFamily="34" charset="0"/>
              </a:rPr>
              <a:t> core services for federated distributed archives</a:t>
            </a:r>
          </a:p>
          <a:p>
            <a:pPr marL="0" indent="0" eaLnBrk="1" hangingPunct="1">
              <a:lnSpc>
                <a:spcPct val="80000"/>
              </a:lnSpc>
              <a:buFontTx/>
              <a:buChar char="-"/>
            </a:pPr>
            <a:r>
              <a:rPr lang="en-US" sz="2000" smtClean="0">
                <a:latin typeface="Calibri" pitchFamily="34" charset="0"/>
              </a:rPr>
              <a:t> user/ groups workspaces and user interaction</a:t>
            </a:r>
          </a:p>
          <a:p>
            <a:pPr marL="0" indent="0" eaLnBrk="1" hangingPunct="1">
              <a:lnSpc>
                <a:spcPct val="80000"/>
              </a:lnSpc>
              <a:buFontTx/>
              <a:buChar char="-"/>
            </a:pPr>
            <a:r>
              <a:rPr lang="en-US" sz="2000" smtClean="0">
                <a:latin typeface="Calibri" pitchFamily="34" charset="0"/>
              </a:rPr>
              <a:t> digital object preservation, curation and access (vi. above)</a:t>
            </a:r>
          </a:p>
          <a:p>
            <a:pPr marL="0" indent="0" eaLnBrk="1" hangingPunct="1">
              <a:lnSpc>
                <a:spcPct val="80000"/>
              </a:lnSpc>
              <a:buFontTx/>
              <a:buChar char="-"/>
            </a:pPr>
            <a:endParaRPr lang="en-US" sz="2000" smtClean="0">
              <a:latin typeface="Calibri" pitchFamily="34" charset="0"/>
            </a:endParaRPr>
          </a:p>
          <a:p>
            <a:pPr marL="0" indent="0" eaLnBrk="1" hangingPunct="1">
              <a:lnSpc>
                <a:spcPct val="80000"/>
              </a:lnSpc>
              <a:buFontTx/>
              <a:buNone/>
            </a:pPr>
            <a:r>
              <a:rPr lang="en-US" sz="2000" b="1" i="1" smtClean="0">
                <a:latin typeface="Calibri" pitchFamily="34" charset="0"/>
              </a:rPr>
              <a:t>ENVRI</a:t>
            </a:r>
            <a:r>
              <a:rPr lang="en-US" sz="2000" smtClean="0">
                <a:latin typeface="Calibri" pitchFamily="34" charset="0"/>
              </a:rPr>
              <a:t> – interoperability and standardization environmental sciences</a:t>
            </a:r>
          </a:p>
          <a:p>
            <a:pPr marL="0" indent="0" eaLnBrk="1" hangingPunct="1">
              <a:lnSpc>
                <a:spcPct val="80000"/>
              </a:lnSpc>
              <a:buFontTx/>
              <a:buNone/>
            </a:pPr>
            <a:endParaRPr lang="en-US" sz="2000" smtClean="0">
              <a:latin typeface="Calibri" pitchFamily="34" charset="0"/>
            </a:endParaRPr>
          </a:p>
          <a:p>
            <a:pPr marL="0" indent="0" eaLnBrk="1" hangingPunct="1">
              <a:lnSpc>
                <a:spcPct val="80000"/>
              </a:lnSpc>
              <a:buFontTx/>
              <a:buNone/>
            </a:pPr>
            <a:r>
              <a:rPr lang="en-US" sz="2000" b="1" i="1" smtClean="0">
                <a:latin typeface="Calibri" pitchFamily="34" charset="0"/>
              </a:rPr>
              <a:t>COOPEUS</a:t>
            </a:r>
            <a:r>
              <a:rPr lang="en-US" sz="2000" smtClean="0">
                <a:latin typeface="Calibri" pitchFamily="34" charset="0"/>
              </a:rPr>
              <a:t> – EU–US coordination EPOS – EarthScope (IRIS, UNAVCO) developments</a:t>
            </a:r>
          </a:p>
        </p:txBody>
      </p:sp>
      <p:pic>
        <p:nvPicPr>
          <p:cNvPr id="33796" name="Picture 3" descr="EPOS_logo.ai.pdf"/>
          <p:cNvPicPr>
            <a:picLocks noChangeAspect="1"/>
          </p:cNvPicPr>
          <p:nvPr/>
        </p:nvPicPr>
        <p:blipFill>
          <a:blip r:embed="rId2"/>
          <a:srcRect l="57748" t="9496" b="65344"/>
          <a:stretch>
            <a:fillRect/>
          </a:stretch>
        </p:blipFill>
        <p:spPr bwMode="auto">
          <a:xfrm>
            <a:off x="7292975" y="4797425"/>
            <a:ext cx="1851025" cy="79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0" y="236538"/>
            <a:ext cx="9144000" cy="641350"/>
          </a:xfrm>
        </p:spPr>
        <p:txBody>
          <a:bodyPr>
            <a:spAutoFit/>
          </a:bodyPr>
          <a:lstStyle/>
          <a:p>
            <a:pPr eaLnBrk="1" hangingPunct="1"/>
            <a:r>
              <a:rPr lang="en-US" sz="3600" b="1" smtClean="0">
                <a:latin typeface="Calibri" pitchFamily="34" charset="0"/>
              </a:rPr>
              <a:t>EPOS PP e-Science: a coordination challenge</a:t>
            </a:r>
          </a:p>
        </p:txBody>
      </p:sp>
      <p:pic>
        <p:nvPicPr>
          <p:cNvPr id="34818" name="Picture 3" descr="EPOS_PP_e-science.pdf"/>
          <p:cNvPicPr>
            <a:picLocks noChangeAspect="1"/>
          </p:cNvPicPr>
          <p:nvPr/>
        </p:nvPicPr>
        <p:blipFill>
          <a:blip r:embed="rId2"/>
          <a:srcRect/>
          <a:stretch>
            <a:fillRect/>
          </a:stretch>
        </p:blipFill>
        <p:spPr bwMode="auto">
          <a:xfrm>
            <a:off x="0" y="1009650"/>
            <a:ext cx="9144000" cy="5761038"/>
          </a:xfrm>
          <a:prstGeom prst="rect">
            <a:avLst/>
          </a:prstGeom>
          <a:noFill/>
          <a:ln w="9525">
            <a:noFill/>
            <a:miter lim="800000"/>
            <a:headEnd/>
            <a:tailEnd/>
          </a:ln>
        </p:spPr>
      </p:pic>
      <p:sp>
        <p:nvSpPr>
          <p:cNvPr id="34820" name="Text Box 4"/>
          <p:cNvSpPr txBox="1">
            <a:spLocks noChangeArrowheads="1"/>
          </p:cNvSpPr>
          <p:nvPr/>
        </p:nvSpPr>
        <p:spPr bwMode="auto">
          <a:xfrm>
            <a:off x="179388" y="1009650"/>
            <a:ext cx="6140450" cy="366713"/>
          </a:xfrm>
          <a:prstGeom prst="rect">
            <a:avLst/>
          </a:prstGeom>
          <a:noFill/>
          <a:ln w="9525">
            <a:noFill/>
            <a:miter lim="800000"/>
            <a:headEnd/>
            <a:tailEnd/>
          </a:ln>
          <a:effectLst/>
        </p:spPr>
        <p:txBody>
          <a:bodyPr wrap="none">
            <a:spAutoFit/>
          </a:bodyPr>
          <a:lstStyle/>
          <a:p>
            <a:pPr defTabSz="914400"/>
            <a:r>
              <a:rPr lang="en-US"/>
              <a:t>Optimal coordination developments in the different projects</a:t>
            </a:r>
            <a:endParaRPr lang="nl-NL"/>
          </a:p>
        </p:txBody>
      </p:sp>
      <p:pic>
        <p:nvPicPr>
          <p:cNvPr id="34821" name="Picture 3" descr="EPOS_logo.ai.pdf"/>
          <p:cNvPicPr>
            <a:picLocks noChangeAspect="1"/>
          </p:cNvPicPr>
          <p:nvPr/>
        </p:nvPicPr>
        <p:blipFill>
          <a:blip r:embed="rId3"/>
          <a:srcRect l="57748" t="9496" b="65344"/>
          <a:stretch>
            <a:fillRect/>
          </a:stretch>
        </p:blipFill>
        <p:spPr bwMode="auto">
          <a:xfrm>
            <a:off x="0" y="6062663"/>
            <a:ext cx="1851025" cy="795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a:lstStyle/>
          <a:p>
            <a:pPr eaLnBrk="1" hangingPunct="1"/>
            <a:r>
              <a:rPr lang="en-US" smtClean="0">
                <a:latin typeface="Calibri" pitchFamily="34" charset="0"/>
              </a:rPr>
              <a:t>EC – US Cooperation</a:t>
            </a:r>
          </a:p>
        </p:txBody>
      </p:sp>
      <p:pic>
        <p:nvPicPr>
          <p:cNvPr id="35842" name="Picture 5" descr="new_calls_ccoperation.pdf"/>
          <p:cNvPicPr>
            <a:picLocks noChangeAspect="1"/>
          </p:cNvPicPr>
          <p:nvPr/>
        </p:nvPicPr>
        <p:blipFill>
          <a:blip r:embed="rId2"/>
          <a:srcRect/>
          <a:stretch>
            <a:fillRect/>
          </a:stretch>
        </p:blipFill>
        <p:spPr bwMode="auto">
          <a:xfrm>
            <a:off x="152400" y="2209800"/>
            <a:ext cx="8839200" cy="2012950"/>
          </a:xfrm>
          <a:prstGeom prst="rect">
            <a:avLst/>
          </a:prstGeom>
          <a:noFill/>
          <a:ln w="9525">
            <a:noFill/>
            <a:miter lim="800000"/>
            <a:headEnd/>
            <a:tailEnd/>
          </a:ln>
        </p:spPr>
      </p:pic>
      <p:sp>
        <p:nvSpPr>
          <p:cNvPr id="35843" name="Rectangle 6"/>
          <p:cNvSpPr>
            <a:spLocks noChangeArrowheads="1"/>
          </p:cNvSpPr>
          <p:nvPr/>
        </p:nvSpPr>
        <p:spPr bwMode="auto">
          <a:xfrm>
            <a:off x="1600200" y="4724400"/>
            <a:ext cx="6132513" cy="1477963"/>
          </a:xfrm>
          <a:prstGeom prst="rect">
            <a:avLst/>
          </a:prstGeom>
          <a:noFill/>
          <a:ln w="9525">
            <a:noFill/>
            <a:miter lim="800000"/>
            <a:headEnd/>
            <a:tailEnd/>
          </a:ln>
        </p:spPr>
        <p:txBody>
          <a:bodyPr wrap="none">
            <a:spAutoFit/>
          </a:bodyPr>
          <a:lstStyle/>
          <a:p>
            <a:r>
              <a:rPr lang="en-US">
                <a:latin typeface="Calibri" pitchFamily="34" charset="0"/>
              </a:rPr>
              <a:t>3.1 – COOPEUS (ORFEUS, INGV)</a:t>
            </a:r>
          </a:p>
          <a:p>
            <a:r>
              <a:rPr lang="en-US">
                <a:latin typeface="Calibri" pitchFamily="34" charset="0"/>
              </a:rPr>
              <a:t>3.2 – iCordi (CINECA, EPCC)</a:t>
            </a:r>
          </a:p>
          <a:p>
            <a:r>
              <a:rPr lang="en-US">
                <a:latin typeface="Calibri" pitchFamily="34" charset="0"/>
              </a:rPr>
              <a:t>3.3 – COBII (INGV)</a:t>
            </a:r>
          </a:p>
          <a:p>
            <a:endParaRPr lang="en-US">
              <a:latin typeface="Calibri" pitchFamily="34" charset="0"/>
            </a:endParaRPr>
          </a:p>
          <a:p>
            <a:r>
              <a:rPr lang="en-US">
                <a:latin typeface="Calibri" pitchFamily="34" charset="0"/>
              </a:rPr>
              <a:t>Link to EartCube (http://www.nsf.gov/geo/earthcube/index.jsp)</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457200" y="2476500"/>
            <a:ext cx="8229600" cy="1143000"/>
          </a:xfrm>
        </p:spPr>
        <p:txBody>
          <a:bodyPr/>
          <a:lstStyle/>
          <a:p>
            <a:pPr eaLnBrk="1" hangingPunct="1"/>
            <a:r>
              <a:rPr lang="en-US" smtClean="0">
                <a:latin typeface="Calibri" pitchFamily="34" charset="0"/>
              </a:rPr>
              <a:t>Thank you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35"/>
          <p:cNvSpPr txBox="1">
            <a:spLocks noChangeArrowheads="1"/>
          </p:cNvSpPr>
          <p:nvPr/>
        </p:nvSpPr>
        <p:spPr bwMode="auto">
          <a:xfrm>
            <a:off x="1835150" y="841375"/>
            <a:ext cx="4102100" cy="915988"/>
          </a:xfrm>
          <a:prstGeom prst="rect">
            <a:avLst/>
          </a:prstGeom>
          <a:solidFill>
            <a:srgbClr val="FF9933">
              <a:alpha val="50195"/>
            </a:srgbClr>
          </a:solidFill>
          <a:ln w="9525">
            <a:solidFill>
              <a:schemeClr val="tx1"/>
            </a:solidFill>
            <a:miter lim="800000"/>
            <a:headEnd/>
            <a:tailEnd/>
          </a:ln>
        </p:spPr>
        <p:txBody>
          <a:bodyPr/>
          <a:lstStyle/>
          <a:p>
            <a:r>
              <a:rPr lang="en-GB">
                <a:latin typeface="Calibri" pitchFamily="34" charset="0"/>
              </a:rPr>
              <a:t>Ocean and seafloor sciences</a:t>
            </a:r>
          </a:p>
          <a:p>
            <a:r>
              <a:rPr lang="en-GB">
                <a:latin typeface="Calibri" pitchFamily="34" charset="0"/>
              </a:rPr>
              <a:t>EMSO - ESONET</a:t>
            </a:r>
          </a:p>
        </p:txBody>
      </p:sp>
      <p:sp>
        <p:nvSpPr>
          <p:cNvPr id="37890" name="Text Box 34"/>
          <p:cNvSpPr txBox="1">
            <a:spLocks noChangeArrowheads="1"/>
          </p:cNvSpPr>
          <p:nvPr/>
        </p:nvSpPr>
        <p:spPr bwMode="auto">
          <a:xfrm>
            <a:off x="755650" y="1778000"/>
            <a:ext cx="4102100" cy="915988"/>
          </a:xfrm>
          <a:prstGeom prst="rect">
            <a:avLst/>
          </a:prstGeom>
          <a:solidFill>
            <a:srgbClr val="FF9933">
              <a:alpha val="50195"/>
            </a:srgbClr>
          </a:solidFill>
          <a:ln w="9525">
            <a:solidFill>
              <a:schemeClr val="tx1"/>
            </a:solidFill>
            <a:miter lim="800000"/>
            <a:headEnd/>
            <a:tailEnd/>
          </a:ln>
        </p:spPr>
        <p:txBody>
          <a:bodyPr/>
          <a:lstStyle/>
          <a:p>
            <a:r>
              <a:rPr lang="en-GB">
                <a:latin typeface="Calibri" pitchFamily="34" charset="0"/>
              </a:rPr>
              <a:t>Engineering seismology</a:t>
            </a:r>
          </a:p>
          <a:p>
            <a:r>
              <a:rPr lang="en-GB">
                <a:latin typeface="Calibri" pitchFamily="34" charset="0"/>
              </a:rPr>
              <a:t>EFAST - SERIES</a:t>
            </a:r>
          </a:p>
        </p:txBody>
      </p:sp>
      <p:pic>
        <p:nvPicPr>
          <p:cNvPr id="37891" name="Picture 5"/>
          <p:cNvPicPr>
            <a:picLocks noChangeAspect="1" noChangeArrowheads="1"/>
          </p:cNvPicPr>
          <p:nvPr/>
        </p:nvPicPr>
        <p:blipFill>
          <a:blip r:embed="rId3"/>
          <a:srcRect/>
          <a:stretch>
            <a:fillRect/>
          </a:stretch>
        </p:blipFill>
        <p:spPr bwMode="auto">
          <a:xfrm>
            <a:off x="7029450" y="50800"/>
            <a:ext cx="2089150" cy="854075"/>
          </a:xfrm>
          <a:prstGeom prst="rect">
            <a:avLst/>
          </a:prstGeom>
          <a:noFill/>
          <a:ln w="9525">
            <a:noFill/>
            <a:miter lim="800000"/>
            <a:headEnd/>
            <a:tailEnd/>
          </a:ln>
        </p:spPr>
      </p:pic>
      <p:sp>
        <p:nvSpPr>
          <p:cNvPr id="37892" name="Rectangle 7"/>
          <p:cNvSpPr>
            <a:spLocks noChangeArrowheads="1"/>
          </p:cNvSpPr>
          <p:nvPr/>
        </p:nvSpPr>
        <p:spPr bwMode="auto">
          <a:xfrm>
            <a:off x="7019925" y="927100"/>
            <a:ext cx="2124075" cy="5181600"/>
          </a:xfrm>
          <a:prstGeom prst="rect">
            <a:avLst/>
          </a:prstGeom>
          <a:solidFill>
            <a:srgbClr val="FF9933"/>
          </a:solidFill>
          <a:ln w="9525">
            <a:solidFill>
              <a:schemeClr val="tx1"/>
            </a:solidFill>
            <a:miter lim="800000"/>
            <a:headEnd/>
            <a:tailEnd/>
          </a:ln>
        </p:spPr>
        <p:txBody>
          <a:bodyPr wrap="none" anchor="ctr"/>
          <a:lstStyle/>
          <a:p>
            <a:endParaRPr lang="nl-NL">
              <a:latin typeface="Calibri" pitchFamily="34" charset="0"/>
            </a:endParaRPr>
          </a:p>
        </p:txBody>
      </p:sp>
      <p:sp>
        <p:nvSpPr>
          <p:cNvPr id="37893" name="Text Box 8"/>
          <p:cNvSpPr txBox="1">
            <a:spLocks noChangeArrowheads="1"/>
          </p:cNvSpPr>
          <p:nvPr/>
        </p:nvSpPr>
        <p:spPr bwMode="auto">
          <a:xfrm rot="5400000">
            <a:off x="6164263" y="2808287"/>
            <a:ext cx="5257800" cy="708025"/>
          </a:xfrm>
          <a:prstGeom prst="rect">
            <a:avLst/>
          </a:prstGeom>
          <a:noFill/>
          <a:ln w="9525">
            <a:noFill/>
            <a:miter lim="800000"/>
            <a:headEnd/>
            <a:tailEnd/>
          </a:ln>
        </p:spPr>
        <p:txBody>
          <a:bodyPr>
            <a:spAutoFit/>
          </a:bodyPr>
          <a:lstStyle/>
          <a:p>
            <a:r>
              <a:rPr lang="en-GB" sz="2000">
                <a:latin typeface="Calibri" pitchFamily="34" charset="0"/>
              </a:rPr>
              <a:t>Earthquakes, Volcanoes, Earth dynamics, Tectonics</a:t>
            </a:r>
          </a:p>
        </p:txBody>
      </p:sp>
      <p:sp>
        <p:nvSpPr>
          <p:cNvPr id="37894" name="Rectangle 10"/>
          <p:cNvSpPr>
            <a:spLocks noChangeArrowheads="1"/>
          </p:cNvSpPr>
          <p:nvPr/>
        </p:nvSpPr>
        <p:spPr bwMode="auto">
          <a:xfrm>
            <a:off x="25400" y="2713038"/>
            <a:ext cx="9144000" cy="863600"/>
          </a:xfrm>
          <a:prstGeom prst="rect">
            <a:avLst/>
          </a:prstGeom>
          <a:solidFill>
            <a:srgbClr val="FF3300">
              <a:alpha val="30196"/>
            </a:srgbClr>
          </a:solidFill>
          <a:ln w="9525">
            <a:solidFill>
              <a:schemeClr val="tx1"/>
            </a:solidFill>
            <a:miter lim="800000"/>
            <a:headEnd/>
            <a:tailEnd/>
          </a:ln>
        </p:spPr>
        <p:txBody>
          <a:bodyPr wrap="none" anchor="ctr"/>
          <a:lstStyle/>
          <a:p>
            <a:endParaRPr lang="nl-NL">
              <a:latin typeface="Calibri" pitchFamily="34" charset="0"/>
            </a:endParaRPr>
          </a:p>
        </p:txBody>
      </p:sp>
      <p:sp>
        <p:nvSpPr>
          <p:cNvPr id="37895" name="Text Box 11"/>
          <p:cNvSpPr txBox="1">
            <a:spLocks noChangeArrowheads="1"/>
          </p:cNvSpPr>
          <p:nvPr/>
        </p:nvSpPr>
        <p:spPr bwMode="auto">
          <a:xfrm>
            <a:off x="3059113" y="2928938"/>
            <a:ext cx="4730750" cy="366712"/>
          </a:xfrm>
          <a:prstGeom prst="rect">
            <a:avLst/>
          </a:prstGeom>
          <a:noFill/>
          <a:ln w="9525">
            <a:noFill/>
            <a:miter lim="800000"/>
            <a:headEnd/>
            <a:tailEnd/>
          </a:ln>
        </p:spPr>
        <p:txBody>
          <a:bodyPr wrap="none">
            <a:spAutoFit/>
          </a:bodyPr>
          <a:lstStyle/>
          <a:p>
            <a:r>
              <a:rPr lang="en-GB">
                <a:latin typeface="Calibri" pitchFamily="34" charset="0"/>
              </a:rPr>
              <a:t>Seismology: research and data infrastructure</a:t>
            </a:r>
          </a:p>
        </p:txBody>
      </p:sp>
      <p:sp>
        <p:nvSpPr>
          <p:cNvPr id="37896" name="Rectangle 13"/>
          <p:cNvSpPr>
            <a:spLocks noChangeArrowheads="1"/>
          </p:cNvSpPr>
          <p:nvPr/>
        </p:nvSpPr>
        <p:spPr bwMode="auto">
          <a:xfrm>
            <a:off x="0" y="5449888"/>
            <a:ext cx="8748713" cy="684212"/>
          </a:xfrm>
          <a:prstGeom prst="rect">
            <a:avLst/>
          </a:prstGeom>
          <a:solidFill>
            <a:srgbClr val="FFFF00">
              <a:alpha val="30196"/>
            </a:srgbClr>
          </a:solidFill>
          <a:ln w="9525">
            <a:solidFill>
              <a:schemeClr val="tx1"/>
            </a:solidFill>
            <a:miter lim="800000"/>
            <a:headEnd/>
            <a:tailEnd/>
          </a:ln>
        </p:spPr>
        <p:txBody>
          <a:bodyPr wrap="none" anchor="ctr"/>
          <a:lstStyle/>
          <a:p>
            <a:endParaRPr lang="nl-NL">
              <a:latin typeface="Calibri" pitchFamily="34" charset="0"/>
            </a:endParaRPr>
          </a:p>
        </p:txBody>
      </p:sp>
      <p:sp>
        <p:nvSpPr>
          <p:cNvPr id="37897" name="Text Box 14"/>
          <p:cNvSpPr txBox="1">
            <a:spLocks noChangeArrowheads="1"/>
          </p:cNvSpPr>
          <p:nvPr/>
        </p:nvSpPr>
        <p:spPr bwMode="auto">
          <a:xfrm>
            <a:off x="2627313" y="5622925"/>
            <a:ext cx="5314950" cy="366713"/>
          </a:xfrm>
          <a:prstGeom prst="rect">
            <a:avLst/>
          </a:prstGeom>
          <a:noFill/>
          <a:ln w="9525">
            <a:noFill/>
            <a:miter lim="800000"/>
            <a:headEnd/>
            <a:tailEnd/>
          </a:ln>
        </p:spPr>
        <p:txBody>
          <a:bodyPr wrap="none">
            <a:spAutoFit/>
          </a:bodyPr>
          <a:lstStyle/>
          <a:p>
            <a:r>
              <a:rPr lang="en-GB">
                <a:latin typeface="Calibri" pitchFamily="34" charset="0"/>
              </a:rPr>
              <a:t>E-science ecosystems: research and infrastructure</a:t>
            </a:r>
          </a:p>
        </p:txBody>
      </p:sp>
      <p:sp>
        <p:nvSpPr>
          <p:cNvPr id="37898" name="Text Box 31"/>
          <p:cNvSpPr txBox="1">
            <a:spLocks noChangeArrowheads="1"/>
          </p:cNvSpPr>
          <p:nvPr/>
        </p:nvSpPr>
        <p:spPr bwMode="auto">
          <a:xfrm>
            <a:off x="0" y="2641600"/>
            <a:ext cx="1136650" cy="915988"/>
          </a:xfrm>
          <a:prstGeom prst="rect">
            <a:avLst/>
          </a:prstGeom>
          <a:noFill/>
          <a:ln w="9525">
            <a:noFill/>
            <a:miter lim="800000"/>
            <a:headEnd/>
            <a:tailEnd/>
          </a:ln>
        </p:spPr>
        <p:txBody>
          <a:bodyPr wrap="none">
            <a:spAutoFit/>
          </a:bodyPr>
          <a:lstStyle/>
          <a:p>
            <a:r>
              <a:rPr lang="en-GB">
                <a:latin typeface="Calibri" pitchFamily="34" charset="0"/>
              </a:rPr>
              <a:t>ORFEUS</a:t>
            </a:r>
          </a:p>
          <a:p>
            <a:r>
              <a:rPr lang="en-GB">
                <a:latin typeface="Calibri" pitchFamily="34" charset="0"/>
              </a:rPr>
              <a:t>EMSC</a:t>
            </a:r>
          </a:p>
          <a:p>
            <a:r>
              <a:rPr lang="en-GB">
                <a:latin typeface="Calibri" pitchFamily="34" charset="0"/>
              </a:rPr>
              <a:t>FDSN</a:t>
            </a:r>
          </a:p>
        </p:txBody>
      </p:sp>
      <p:sp>
        <p:nvSpPr>
          <p:cNvPr id="37899" name="Text Box 32"/>
          <p:cNvSpPr txBox="1">
            <a:spLocks noChangeArrowheads="1"/>
          </p:cNvSpPr>
          <p:nvPr/>
        </p:nvSpPr>
        <p:spPr bwMode="auto">
          <a:xfrm>
            <a:off x="-41275" y="5449888"/>
            <a:ext cx="1181100" cy="708025"/>
          </a:xfrm>
          <a:prstGeom prst="rect">
            <a:avLst/>
          </a:prstGeom>
          <a:noFill/>
          <a:ln w="9525">
            <a:noFill/>
            <a:miter lim="800000"/>
            <a:headEnd/>
            <a:tailEnd/>
          </a:ln>
        </p:spPr>
        <p:txBody>
          <a:bodyPr wrap="none">
            <a:spAutoFit/>
          </a:bodyPr>
          <a:lstStyle/>
          <a:p>
            <a:r>
              <a:rPr lang="en-GB">
                <a:latin typeface="Calibri" pitchFamily="34" charset="0"/>
              </a:rPr>
              <a:t>EGI/HPC</a:t>
            </a:r>
          </a:p>
          <a:p>
            <a:r>
              <a:rPr lang="en-GB">
                <a:latin typeface="Calibri" pitchFamily="34" charset="0"/>
              </a:rPr>
              <a:t>INSPIRE</a:t>
            </a:r>
          </a:p>
        </p:txBody>
      </p:sp>
      <p:sp>
        <p:nvSpPr>
          <p:cNvPr id="37900" name="Text Box 36"/>
          <p:cNvSpPr txBox="1">
            <a:spLocks noChangeArrowheads="1"/>
          </p:cNvSpPr>
          <p:nvPr/>
        </p:nvSpPr>
        <p:spPr bwMode="auto">
          <a:xfrm rot="5400000">
            <a:off x="5630069" y="3139281"/>
            <a:ext cx="4876800" cy="401638"/>
          </a:xfrm>
          <a:prstGeom prst="rect">
            <a:avLst/>
          </a:prstGeom>
          <a:solidFill>
            <a:srgbClr val="FF3300">
              <a:alpha val="59999"/>
            </a:srgbClr>
          </a:solidFill>
          <a:ln w="9525" cap="rnd">
            <a:noFill/>
            <a:prstDash val="sysDot"/>
            <a:miter lim="800000"/>
            <a:headEnd/>
            <a:tailEnd/>
          </a:ln>
        </p:spPr>
        <p:txBody>
          <a:bodyPr>
            <a:spAutoFit/>
          </a:bodyPr>
          <a:lstStyle/>
          <a:p>
            <a:pPr algn="ctr"/>
            <a:r>
              <a:rPr lang="en-GB">
                <a:latin typeface="Calibri" pitchFamily="34" charset="0"/>
              </a:rPr>
              <a:t>EPOS Preparatory Phase project</a:t>
            </a:r>
          </a:p>
        </p:txBody>
      </p:sp>
      <p:sp>
        <p:nvSpPr>
          <p:cNvPr id="37901" name="Text Box 33"/>
          <p:cNvSpPr txBox="1">
            <a:spLocks noChangeArrowheads="1"/>
          </p:cNvSpPr>
          <p:nvPr/>
        </p:nvSpPr>
        <p:spPr bwMode="auto">
          <a:xfrm>
            <a:off x="2987675" y="2497138"/>
            <a:ext cx="5184775" cy="366712"/>
          </a:xfrm>
          <a:prstGeom prst="rect">
            <a:avLst/>
          </a:prstGeom>
          <a:solidFill>
            <a:srgbClr val="FF3300">
              <a:alpha val="50195"/>
            </a:srgbClr>
          </a:solidFill>
          <a:ln w="9525">
            <a:noFill/>
            <a:miter lim="800000"/>
            <a:headEnd/>
            <a:tailEnd/>
          </a:ln>
        </p:spPr>
        <p:txBody>
          <a:bodyPr>
            <a:spAutoFit/>
          </a:bodyPr>
          <a:lstStyle/>
          <a:p>
            <a:r>
              <a:rPr lang="en-GB">
                <a:latin typeface="Calibri" pitchFamily="34" charset="0"/>
              </a:rPr>
              <a:t> NERA</a:t>
            </a:r>
          </a:p>
        </p:txBody>
      </p:sp>
      <p:sp>
        <p:nvSpPr>
          <p:cNvPr id="37902" name="Text Box 37"/>
          <p:cNvSpPr txBox="1">
            <a:spLocks noChangeArrowheads="1"/>
          </p:cNvSpPr>
          <p:nvPr/>
        </p:nvSpPr>
        <p:spPr bwMode="auto">
          <a:xfrm>
            <a:off x="25400" y="3578225"/>
            <a:ext cx="4102100" cy="915988"/>
          </a:xfrm>
          <a:prstGeom prst="rect">
            <a:avLst/>
          </a:prstGeom>
          <a:solidFill>
            <a:srgbClr val="FF9933">
              <a:alpha val="50195"/>
            </a:srgbClr>
          </a:solidFill>
          <a:ln w="9525">
            <a:solidFill>
              <a:schemeClr val="tx1"/>
            </a:solidFill>
            <a:miter lim="800000"/>
            <a:headEnd/>
            <a:tailEnd/>
          </a:ln>
        </p:spPr>
        <p:txBody>
          <a:bodyPr/>
          <a:lstStyle/>
          <a:p>
            <a:r>
              <a:rPr lang="en-GB">
                <a:latin typeface="Calibri" pitchFamily="34" charset="0"/>
              </a:rPr>
              <a:t>Earth Observation</a:t>
            </a:r>
          </a:p>
          <a:p>
            <a:r>
              <a:rPr lang="en-GB">
                <a:latin typeface="Calibri" pitchFamily="34" charset="0"/>
              </a:rPr>
              <a:t>GEOSS, ESA</a:t>
            </a:r>
          </a:p>
        </p:txBody>
      </p:sp>
      <p:sp>
        <p:nvSpPr>
          <p:cNvPr id="37903" name="Text Box 38"/>
          <p:cNvSpPr txBox="1">
            <a:spLocks noChangeArrowheads="1"/>
          </p:cNvSpPr>
          <p:nvPr/>
        </p:nvSpPr>
        <p:spPr bwMode="auto">
          <a:xfrm>
            <a:off x="684213" y="4513263"/>
            <a:ext cx="4102100" cy="915987"/>
          </a:xfrm>
          <a:prstGeom prst="rect">
            <a:avLst/>
          </a:prstGeom>
          <a:solidFill>
            <a:srgbClr val="FF9933">
              <a:alpha val="50195"/>
            </a:srgbClr>
          </a:solidFill>
          <a:ln w="9525">
            <a:solidFill>
              <a:schemeClr val="tx1"/>
            </a:solidFill>
            <a:miter lim="800000"/>
            <a:headEnd/>
            <a:tailEnd/>
          </a:ln>
        </p:spPr>
        <p:txBody>
          <a:bodyPr/>
          <a:lstStyle/>
          <a:p>
            <a:r>
              <a:rPr lang="en-GB">
                <a:latin typeface="Calibri" pitchFamily="34" charset="0"/>
              </a:rPr>
              <a:t>Environmental ESFRI initiatives </a:t>
            </a:r>
          </a:p>
          <a:p>
            <a:r>
              <a:rPr lang="en-GB">
                <a:latin typeface="Calibri" pitchFamily="34" charset="0"/>
              </a:rPr>
              <a:t>EUDAT, ENVRI proposals</a:t>
            </a:r>
          </a:p>
        </p:txBody>
      </p:sp>
      <p:sp>
        <p:nvSpPr>
          <p:cNvPr id="6183" name="Oval 39"/>
          <p:cNvSpPr>
            <a:spLocks noChangeAspect="1" noChangeArrowheads="1"/>
          </p:cNvSpPr>
          <p:nvPr/>
        </p:nvSpPr>
        <p:spPr bwMode="auto">
          <a:xfrm>
            <a:off x="4859338" y="2425700"/>
            <a:ext cx="2284412" cy="2284413"/>
          </a:xfrm>
          <a:prstGeom prst="ellipse">
            <a:avLst/>
          </a:prstGeom>
          <a:solidFill>
            <a:schemeClr val="accent2">
              <a:lumMod val="60000"/>
              <a:lumOff val="40000"/>
              <a:alpha val="51000"/>
            </a:schemeClr>
          </a:solidFill>
          <a:ln w="9525">
            <a:solidFill>
              <a:schemeClr val="tx1"/>
            </a:solidFill>
            <a:round/>
            <a:headEnd/>
            <a:tailEnd/>
          </a:ln>
          <a:effectLst/>
        </p:spPr>
        <p:txBody>
          <a:bodyPr wrap="none" anchor="ctr"/>
          <a:lstStyle/>
          <a:p>
            <a:pPr algn="ctr" fontAlgn="auto">
              <a:spcBef>
                <a:spcPts val="0"/>
              </a:spcBef>
              <a:spcAft>
                <a:spcPts val="0"/>
              </a:spcAft>
              <a:defRPr/>
            </a:pPr>
            <a:r>
              <a:rPr lang="en-GB" sz="2800" b="1">
                <a:latin typeface="+mn-lt"/>
              </a:rPr>
              <a:t>VERCE</a:t>
            </a:r>
          </a:p>
        </p:txBody>
      </p:sp>
      <p:sp>
        <p:nvSpPr>
          <p:cNvPr id="6188" name="Oval 44"/>
          <p:cNvSpPr>
            <a:spLocks noChangeArrowheads="1"/>
          </p:cNvSpPr>
          <p:nvPr/>
        </p:nvSpPr>
        <p:spPr bwMode="auto">
          <a:xfrm>
            <a:off x="4181475" y="1671638"/>
            <a:ext cx="4176713" cy="1368425"/>
          </a:xfrm>
          <a:prstGeom prst="ellipse">
            <a:avLst/>
          </a:prstGeom>
          <a:solidFill>
            <a:srgbClr val="C0C0C0">
              <a:alpha val="50195"/>
            </a:srgbClr>
          </a:solidFill>
          <a:ln w="9525">
            <a:solidFill>
              <a:schemeClr val="tx1"/>
            </a:solidFill>
            <a:round/>
            <a:headEnd/>
            <a:tailEnd/>
          </a:ln>
        </p:spPr>
        <p:txBody>
          <a:bodyPr wrap="none"/>
          <a:lstStyle/>
          <a:p>
            <a:pPr algn="ctr"/>
            <a:r>
              <a:rPr lang="en-GB" b="1">
                <a:solidFill>
                  <a:srgbClr val="CC0000"/>
                </a:solidFill>
                <a:latin typeface="Calibri" pitchFamily="34" charset="0"/>
              </a:rPr>
              <a:t>Technical developments</a:t>
            </a:r>
          </a:p>
        </p:txBody>
      </p:sp>
      <p:sp>
        <p:nvSpPr>
          <p:cNvPr id="6163" name="AutoShape 19"/>
          <p:cNvSpPr>
            <a:spLocks noChangeAspect="1" noChangeArrowheads="1"/>
          </p:cNvSpPr>
          <p:nvPr/>
        </p:nvSpPr>
        <p:spPr bwMode="auto">
          <a:xfrm>
            <a:off x="3767138" y="1344613"/>
            <a:ext cx="4475162" cy="446563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lumMod val="85000"/>
              <a:alpha val="42000"/>
            </a:schemeClr>
          </a:solidFill>
          <a:ln w="9525">
            <a:solidFill>
              <a:schemeClr val="tx1"/>
            </a:solidFill>
            <a:round/>
            <a:headEnd/>
            <a:tailEnd/>
          </a:ln>
          <a:effectLst/>
        </p:spPr>
        <p:txBody>
          <a:bodyPr wrap="none" anchorCtr="1"/>
          <a:lstStyle/>
          <a:p>
            <a:pPr algn="ctr" fontAlgn="auto">
              <a:spcBef>
                <a:spcPts val="0"/>
              </a:spcBef>
              <a:spcAft>
                <a:spcPts val="0"/>
              </a:spcAft>
              <a:defRPr/>
            </a:pPr>
            <a:r>
              <a:rPr lang="en-GB" b="1" dirty="0">
                <a:solidFill>
                  <a:srgbClr val="CC0000"/>
                </a:solidFill>
                <a:latin typeface="+mn-lt"/>
              </a:rPr>
              <a:t>Outreach</a:t>
            </a:r>
          </a:p>
          <a:p>
            <a:pPr algn="ctr" fontAlgn="auto">
              <a:spcBef>
                <a:spcPts val="0"/>
              </a:spcBef>
              <a:spcAft>
                <a:spcPts val="0"/>
              </a:spcAft>
              <a:defRPr/>
            </a:pPr>
            <a:r>
              <a:rPr lang="en-GB" b="1" dirty="0">
                <a:solidFill>
                  <a:srgbClr val="CC0000"/>
                </a:solidFill>
                <a:latin typeface="+mn-lt"/>
              </a:rPr>
              <a:t>Communityinteraction</a:t>
            </a:r>
          </a:p>
        </p:txBody>
      </p:sp>
      <p:sp>
        <p:nvSpPr>
          <p:cNvPr id="6189" name="Oval 45"/>
          <p:cNvSpPr>
            <a:spLocks noChangeArrowheads="1"/>
          </p:cNvSpPr>
          <p:nvPr/>
        </p:nvSpPr>
        <p:spPr bwMode="auto">
          <a:xfrm>
            <a:off x="4054475" y="3954463"/>
            <a:ext cx="4176713" cy="1800225"/>
          </a:xfrm>
          <a:prstGeom prst="ellipse">
            <a:avLst/>
          </a:prstGeom>
          <a:solidFill>
            <a:schemeClr val="bg1">
              <a:lumMod val="85000"/>
              <a:alpha val="50000"/>
            </a:schemeClr>
          </a:solidFill>
          <a:ln w="9525">
            <a:solidFill>
              <a:schemeClr val="tx1"/>
            </a:solidFill>
            <a:round/>
            <a:headEnd/>
            <a:tailEnd/>
          </a:ln>
          <a:effectLst/>
        </p:spPr>
        <p:txBody>
          <a:bodyPr wrap="none" anchor="ctr"/>
          <a:lstStyle/>
          <a:p>
            <a:pPr algn="ctr" fontAlgn="auto">
              <a:spcBef>
                <a:spcPts val="0"/>
              </a:spcBef>
              <a:spcAft>
                <a:spcPts val="0"/>
              </a:spcAft>
              <a:defRPr/>
            </a:pPr>
            <a:r>
              <a:rPr lang="en-GB" b="1" dirty="0">
                <a:solidFill>
                  <a:srgbClr val="CC0000"/>
                </a:solidFill>
                <a:latin typeface="+mn-lt"/>
              </a:rPr>
              <a:t>Technical developments</a:t>
            </a:r>
          </a:p>
        </p:txBody>
      </p:sp>
      <p:sp>
        <p:nvSpPr>
          <p:cNvPr id="6186" name="Oval 42"/>
          <p:cNvSpPr>
            <a:spLocks noChangeArrowheads="1"/>
          </p:cNvSpPr>
          <p:nvPr/>
        </p:nvSpPr>
        <p:spPr bwMode="auto">
          <a:xfrm>
            <a:off x="3609975" y="3873500"/>
            <a:ext cx="3600450" cy="1779588"/>
          </a:xfrm>
          <a:prstGeom prst="ellipse">
            <a:avLst/>
          </a:prstGeom>
          <a:solidFill>
            <a:srgbClr val="C0C0C0">
              <a:alpha val="50195"/>
            </a:srgbClr>
          </a:solidFill>
          <a:ln w="9525">
            <a:solidFill>
              <a:schemeClr val="tx1"/>
            </a:solidFill>
            <a:round/>
            <a:headEnd/>
            <a:tailEnd/>
          </a:ln>
        </p:spPr>
        <p:txBody>
          <a:bodyPr wrap="none" anchor="b"/>
          <a:lstStyle/>
          <a:p>
            <a:pPr algn="ctr"/>
            <a:r>
              <a:rPr lang="en-GB" sz="2000" b="1">
                <a:solidFill>
                  <a:srgbClr val="FF3300"/>
                </a:solidFill>
                <a:latin typeface="Calibri" pitchFamily="34" charset="0"/>
              </a:rPr>
              <a:t>Standards</a:t>
            </a:r>
          </a:p>
        </p:txBody>
      </p:sp>
      <p:sp>
        <p:nvSpPr>
          <p:cNvPr id="24" name="Rectangle 23"/>
          <p:cNvSpPr/>
          <p:nvPr/>
        </p:nvSpPr>
        <p:spPr bwMode="auto">
          <a:xfrm>
            <a:off x="0" y="12700"/>
            <a:ext cx="6438900" cy="596900"/>
          </a:xfrm>
          <a:prstGeom prst="rect">
            <a:avLst/>
          </a:prstGeom>
          <a:solidFill>
            <a:schemeClr val="accent5">
              <a:alpha val="42000"/>
            </a:schemeClr>
          </a:solidFill>
          <a:ln w="9525" cap="flat" cmpd="sng" algn="ctr">
            <a:solidFill>
              <a:schemeClr val="tx1"/>
            </a:solidFill>
            <a:prstDash val="solid"/>
            <a:round/>
            <a:headEnd type="none" w="med" len="med"/>
            <a:tailEnd type="none" w="med" len="med"/>
          </a:ln>
          <a:effectLst/>
        </p:spPr>
        <p:txBody>
          <a:bodyPr wrap="none" anchor="ctr"/>
          <a:lstStyle/>
          <a:p>
            <a:pPr defTabSz="914400">
              <a:defRPr/>
            </a:pPr>
            <a:r>
              <a:rPr lang="en-US" sz="2000" b="1" dirty="0">
                <a:latin typeface="Comic Sans MS"/>
                <a:cs typeface="Comic Sans MS"/>
              </a:rPr>
              <a:t>Q1- Interactions with existing European platforms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63"/>
                                        </p:tgtEl>
                                        <p:attrNameLst>
                                          <p:attrName>style.visibility</p:attrName>
                                        </p:attrNameLst>
                                      </p:cBhvr>
                                      <p:to>
                                        <p:strVal val="visible"/>
                                      </p:to>
                                    </p:set>
                                    <p:anim calcmode="lin" valueType="num">
                                      <p:cBhvr additive="base">
                                        <p:cTn id="7" dur="500" fill="hold"/>
                                        <p:tgtEl>
                                          <p:spTgt spid="6163"/>
                                        </p:tgtEl>
                                        <p:attrNameLst>
                                          <p:attrName>ppt_x</p:attrName>
                                        </p:attrNameLst>
                                      </p:cBhvr>
                                      <p:tavLst>
                                        <p:tav tm="0">
                                          <p:val>
                                            <p:strVal val="#ppt_x"/>
                                          </p:val>
                                        </p:tav>
                                        <p:tav tm="100000">
                                          <p:val>
                                            <p:strVal val="#ppt_x"/>
                                          </p:val>
                                        </p:tav>
                                      </p:tavLst>
                                    </p:anim>
                                    <p:anim calcmode="lin" valueType="num">
                                      <p:cBhvr additive="base">
                                        <p:cTn id="8" dur="500" fill="hold"/>
                                        <p:tgtEl>
                                          <p:spTgt spid="61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163"/>
                                        </p:tgtEl>
                                        <p:attrNameLst>
                                          <p:attrName>ppt_x</p:attrName>
                                        </p:attrNameLst>
                                      </p:cBhvr>
                                      <p:tavLst>
                                        <p:tav tm="0">
                                          <p:val>
                                            <p:strVal val="ppt_x"/>
                                          </p:val>
                                        </p:tav>
                                        <p:tav tm="100000">
                                          <p:val>
                                            <p:strVal val="ppt_x"/>
                                          </p:val>
                                        </p:tav>
                                      </p:tavLst>
                                    </p:anim>
                                    <p:anim calcmode="lin" valueType="num">
                                      <p:cBhvr additive="base">
                                        <p:cTn id="13" dur="500"/>
                                        <p:tgtEl>
                                          <p:spTgt spid="6163"/>
                                        </p:tgtEl>
                                        <p:attrNameLst>
                                          <p:attrName>ppt_y</p:attrName>
                                        </p:attrNameLst>
                                      </p:cBhvr>
                                      <p:tavLst>
                                        <p:tav tm="0">
                                          <p:val>
                                            <p:strVal val="ppt_y"/>
                                          </p:val>
                                        </p:tav>
                                        <p:tav tm="100000">
                                          <p:val>
                                            <p:strVal val="1+ppt_h/2"/>
                                          </p:val>
                                        </p:tav>
                                      </p:tavLst>
                                    </p:anim>
                                    <p:set>
                                      <p:cBhvr>
                                        <p:cTn id="14" dur="1" fill="hold">
                                          <p:stCondLst>
                                            <p:cond delay="499"/>
                                          </p:stCondLst>
                                        </p:cTn>
                                        <p:tgtEl>
                                          <p:spTgt spid="6163"/>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6186"/>
                                        </p:tgtEl>
                                        <p:attrNameLst>
                                          <p:attrName>style.visibility</p:attrName>
                                        </p:attrNameLst>
                                      </p:cBhvr>
                                      <p:to>
                                        <p:strVal val="visible"/>
                                      </p:to>
                                    </p:set>
                                    <p:anim calcmode="lin" valueType="num">
                                      <p:cBhvr additive="base">
                                        <p:cTn id="17" dur="500" fill="hold"/>
                                        <p:tgtEl>
                                          <p:spTgt spid="6186"/>
                                        </p:tgtEl>
                                        <p:attrNameLst>
                                          <p:attrName>ppt_x</p:attrName>
                                        </p:attrNameLst>
                                      </p:cBhvr>
                                      <p:tavLst>
                                        <p:tav tm="0">
                                          <p:val>
                                            <p:strVal val="#ppt_x"/>
                                          </p:val>
                                        </p:tav>
                                        <p:tav tm="100000">
                                          <p:val>
                                            <p:strVal val="#ppt_x"/>
                                          </p:val>
                                        </p:tav>
                                      </p:tavLst>
                                    </p:anim>
                                    <p:anim calcmode="lin" valueType="num">
                                      <p:cBhvr additive="base">
                                        <p:cTn id="18" dur="500" fill="hold"/>
                                        <p:tgtEl>
                                          <p:spTgt spid="618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186"/>
                                        </p:tgtEl>
                                        <p:attrNameLst>
                                          <p:attrName>ppt_x</p:attrName>
                                        </p:attrNameLst>
                                      </p:cBhvr>
                                      <p:tavLst>
                                        <p:tav tm="0">
                                          <p:val>
                                            <p:strVal val="ppt_x"/>
                                          </p:val>
                                        </p:tav>
                                        <p:tav tm="100000">
                                          <p:val>
                                            <p:strVal val="ppt_x"/>
                                          </p:val>
                                        </p:tav>
                                      </p:tavLst>
                                    </p:anim>
                                    <p:anim calcmode="lin" valueType="num">
                                      <p:cBhvr additive="base">
                                        <p:cTn id="23" dur="500"/>
                                        <p:tgtEl>
                                          <p:spTgt spid="6186"/>
                                        </p:tgtEl>
                                        <p:attrNameLst>
                                          <p:attrName>ppt_y</p:attrName>
                                        </p:attrNameLst>
                                      </p:cBhvr>
                                      <p:tavLst>
                                        <p:tav tm="0">
                                          <p:val>
                                            <p:strVal val="ppt_y"/>
                                          </p:val>
                                        </p:tav>
                                        <p:tav tm="100000">
                                          <p:val>
                                            <p:strVal val="1+ppt_h/2"/>
                                          </p:val>
                                        </p:tav>
                                      </p:tavLst>
                                    </p:anim>
                                    <p:set>
                                      <p:cBhvr>
                                        <p:cTn id="24" dur="1" fill="hold">
                                          <p:stCondLst>
                                            <p:cond delay="499"/>
                                          </p:stCondLst>
                                        </p:cTn>
                                        <p:tgtEl>
                                          <p:spTgt spid="6186"/>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6189"/>
                                        </p:tgtEl>
                                        <p:attrNameLst>
                                          <p:attrName>style.visibility</p:attrName>
                                        </p:attrNameLst>
                                      </p:cBhvr>
                                      <p:to>
                                        <p:strVal val="visible"/>
                                      </p:to>
                                    </p:set>
                                    <p:anim calcmode="lin" valueType="num">
                                      <p:cBhvr additive="base">
                                        <p:cTn id="27" dur="500" fill="hold"/>
                                        <p:tgtEl>
                                          <p:spTgt spid="6189"/>
                                        </p:tgtEl>
                                        <p:attrNameLst>
                                          <p:attrName>ppt_x</p:attrName>
                                        </p:attrNameLst>
                                      </p:cBhvr>
                                      <p:tavLst>
                                        <p:tav tm="0">
                                          <p:val>
                                            <p:strVal val="#ppt_x"/>
                                          </p:val>
                                        </p:tav>
                                        <p:tav tm="100000">
                                          <p:val>
                                            <p:strVal val="#ppt_x"/>
                                          </p:val>
                                        </p:tav>
                                      </p:tavLst>
                                    </p:anim>
                                    <p:anim calcmode="lin" valueType="num">
                                      <p:cBhvr additive="base">
                                        <p:cTn id="28" dur="500" fill="hold"/>
                                        <p:tgtEl>
                                          <p:spTgt spid="618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88"/>
                                        </p:tgtEl>
                                        <p:attrNameLst>
                                          <p:attrName>style.visibility</p:attrName>
                                        </p:attrNameLst>
                                      </p:cBhvr>
                                      <p:to>
                                        <p:strVal val="visible"/>
                                      </p:to>
                                    </p:set>
                                    <p:anim calcmode="lin" valueType="num">
                                      <p:cBhvr additive="base">
                                        <p:cTn id="31" dur="500" fill="hold"/>
                                        <p:tgtEl>
                                          <p:spTgt spid="6188"/>
                                        </p:tgtEl>
                                        <p:attrNameLst>
                                          <p:attrName>ppt_x</p:attrName>
                                        </p:attrNameLst>
                                      </p:cBhvr>
                                      <p:tavLst>
                                        <p:tav tm="0">
                                          <p:val>
                                            <p:strVal val="#ppt_x"/>
                                          </p:val>
                                        </p:tav>
                                        <p:tav tm="100000">
                                          <p:val>
                                            <p:strVal val="#ppt_x"/>
                                          </p:val>
                                        </p:tav>
                                      </p:tavLst>
                                    </p:anim>
                                    <p:anim calcmode="lin" valueType="num">
                                      <p:cBhvr additive="base">
                                        <p:cTn id="32" dur="500" fill="hold"/>
                                        <p:tgtEl>
                                          <p:spTgt spid="618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6189"/>
                                        </p:tgtEl>
                                        <p:attrNameLst>
                                          <p:attrName>ppt_x</p:attrName>
                                        </p:attrNameLst>
                                      </p:cBhvr>
                                      <p:tavLst>
                                        <p:tav tm="0">
                                          <p:val>
                                            <p:strVal val="ppt_x"/>
                                          </p:val>
                                        </p:tav>
                                        <p:tav tm="100000">
                                          <p:val>
                                            <p:strVal val="ppt_x"/>
                                          </p:val>
                                        </p:tav>
                                      </p:tavLst>
                                    </p:anim>
                                    <p:anim calcmode="lin" valueType="num">
                                      <p:cBhvr additive="base">
                                        <p:cTn id="37" dur="500"/>
                                        <p:tgtEl>
                                          <p:spTgt spid="6189"/>
                                        </p:tgtEl>
                                        <p:attrNameLst>
                                          <p:attrName>ppt_y</p:attrName>
                                        </p:attrNameLst>
                                      </p:cBhvr>
                                      <p:tavLst>
                                        <p:tav tm="0">
                                          <p:val>
                                            <p:strVal val="ppt_y"/>
                                          </p:val>
                                        </p:tav>
                                        <p:tav tm="100000">
                                          <p:val>
                                            <p:strVal val="1+ppt_h/2"/>
                                          </p:val>
                                        </p:tav>
                                      </p:tavLst>
                                    </p:anim>
                                    <p:set>
                                      <p:cBhvr>
                                        <p:cTn id="38" dur="1" fill="hold">
                                          <p:stCondLst>
                                            <p:cond delay="499"/>
                                          </p:stCondLst>
                                        </p:cTn>
                                        <p:tgtEl>
                                          <p:spTgt spid="6189"/>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188"/>
                                        </p:tgtEl>
                                        <p:attrNameLst>
                                          <p:attrName>ppt_x</p:attrName>
                                        </p:attrNameLst>
                                      </p:cBhvr>
                                      <p:tavLst>
                                        <p:tav tm="0">
                                          <p:val>
                                            <p:strVal val="ppt_x"/>
                                          </p:val>
                                        </p:tav>
                                        <p:tav tm="100000">
                                          <p:val>
                                            <p:strVal val="ppt_x"/>
                                          </p:val>
                                        </p:tav>
                                      </p:tavLst>
                                    </p:anim>
                                    <p:anim calcmode="lin" valueType="num">
                                      <p:cBhvr additive="base">
                                        <p:cTn id="41" dur="500"/>
                                        <p:tgtEl>
                                          <p:spTgt spid="6188"/>
                                        </p:tgtEl>
                                        <p:attrNameLst>
                                          <p:attrName>ppt_y</p:attrName>
                                        </p:attrNameLst>
                                      </p:cBhvr>
                                      <p:tavLst>
                                        <p:tav tm="0">
                                          <p:val>
                                            <p:strVal val="ppt_y"/>
                                          </p:val>
                                        </p:tav>
                                        <p:tav tm="100000">
                                          <p:val>
                                            <p:strVal val="1+ppt_h/2"/>
                                          </p:val>
                                        </p:tav>
                                      </p:tavLst>
                                    </p:anim>
                                    <p:set>
                                      <p:cBhvr>
                                        <p:cTn id="42" dur="1" fill="hold">
                                          <p:stCondLst>
                                            <p:cond delay="499"/>
                                          </p:stCondLst>
                                        </p:cTn>
                                        <p:tgtEl>
                                          <p:spTgt spid="6188"/>
                                        </p:tgtEl>
                                        <p:attrNameLst>
                                          <p:attrName>style.visibility</p:attrName>
                                        </p:attrNameLst>
                                      </p:cBhvr>
                                      <p:to>
                                        <p:strVal val="hidden"/>
                                      </p:to>
                                    </p:set>
                                  </p:childTnLst>
                                </p:cTn>
                              </p:par>
                              <p:par>
                                <p:cTn id="43" presetID="2" presetClass="entr" presetSubtype="4" fill="hold" grpId="2" nodeType="withEffect">
                                  <p:stCondLst>
                                    <p:cond delay="0"/>
                                  </p:stCondLst>
                                  <p:childTnLst>
                                    <p:set>
                                      <p:cBhvr>
                                        <p:cTn id="44" dur="1" fill="hold">
                                          <p:stCondLst>
                                            <p:cond delay="0"/>
                                          </p:stCondLst>
                                        </p:cTn>
                                        <p:tgtEl>
                                          <p:spTgt spid="6163"/>
                                        </p:tgtEl>
                                        <p:attrNameLst>
                                          <p:attrName>style.visibility</p:attrName>
                                        </p:attrNameLst>
                                      </p:cBhvr>
                                      <p:to>
                                        <p:strVal val="visible"/>
                                      </p:to>
                                    </p:set>
                                    <p:anim calcmode="lin" valueType="num">
                                      <p:cBhvr additive="base">
                                        <p:cTn id="45" dur="500" fill="hold"/>
                                        <p:tgtEl>
                                          <p:spTgt spid="6163"/>
                                        </p:tgtEl>
                                        <p:attrNameLst>
                                          <p:attrName>ppt_x</p:attrName>
                                        </p:attrNameLst>
                                      </p:cBhvr>
                                      <p:tavLst>
                                        <p:tav tm="0">
                                          <p:val>
                                            <p:strVal val="#ppt_x"/>
                                          </p:val>
                                        </p:tav>
                                        <p:tav tm="100000">
                                          <p:val>
                                            <p:strVal val="#ppt_x"/>
                                          </p:val>
                                        </p:tav>
                                      </p:tavLst>
                                    </p:anim>
                                    <p:anim calcmode="lin" valueType="num">
                                      <p:cBhvr additive="base">
                                        <p:cTn id="46" dur="500" fill="hold"/>
                                        <p:tgtEl>
                                          <p:spTgt spid="6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8" grpId="0" animBg="1"/>
      <p:bldP spid="6188" grpId="1" animBg="1"/>
      <p:bldP spid="6163" grpId="0" animBg="1"/>
      <p:bldP spid="6163" grpId="1" animBg="1"/>
      <p:bldP spid="6163" grpId="2" animBg="1"/>
      <p:bldP spid="6189" grpId="0" animBg="1"/>
      <p:bldP spid="6189" grpId="1" animBg="1"/>
      <p:bldP spid="6186" grpId="0" animBg="1"/>
      <p:bldP spid="6186"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143000"/>
          </a:xfrm>
        </p:spPr>
        <p:txBody>
          <a:bodyPr rtlCol="0">
            <a:normAutofit fontScale="90000"/>
          </a:bodyPr>
          <a:lstStyle/>
          <a:p>
            <a:pPr eaLnBrk="1" fontAlgn="auto" hangingPunct="1">
              <a:spcAft>
                <a:spcPts val="0"/>
              </a:spcAft>
              <a:defRPr/>
            </a:pPr>
            <a:r>
              <a:rPr lang="en-US" dirty="0" smtClean="0">
                <a:latin typeface="+mj-lt"/>
              </a:rPr>
              <a:t>EPOS architecture: </a:t>
            </a:r>
            <a:br>
              <a:rPr lang="en-US" dirty="0" smtClean="0">
                <a:latin typeface="+mj-lt"/>
              </a:rPr>
            </a:br>
            <a:r>
              <a:rPr lang="en-US" b="1" dirty="0" smtClean="0">
                <a:latin typeface="+mj-lt"/>
              </a:rPr>
              <a:t>The Proposed Metadata Stack</a:t>
            </a:r>
            <a:endParaRPr lang="en-US" b="1" dirty="0">
              <a:latin typeface="+mj-lt"/>
            </a:endParaRPr>
          </a:p>
        </p:txBody>
      </p:sp>
      <p:sp>
        <p:nvSpPr>
          <p:cNvPr id="39938" name="Content Placeholder 2"/>
          <p:cNvSpPr>
            <a:spLocks noGrp="1"/>
          </p:cNvSpPr>
          <p:nvPr>
            <p:ph idx="4294967295"/>
          </p:nvPr>
        </p:nvSpPr>
        <p:spPr>
          <a:xfrm>
            <a:off x="457200" y="1417638"/>
            <a:ext cx="8458200" cy="5211762"/>
          </a:xfrm>
        </p:spPr>
        <p:txBody>
          <a:bodyPr/>
          <a:lstStyle/>
          <a:p>
            <a:pPr marL="514350" indent="-514350" eaLnBrk="1" hangingPunct="1">
              <a:buFont typeface="Calibri" pitchFamily="34" charset="0"/>
              <a:buAutoNum type="arabicPeriod"/>
            </a:pPr>
            <a:r>
              <a:rPr lang="en-US" smtClean="0">
                <a:solidFill>
                  <a:srgbClr val="0000FF"/>
                </a:solidFill>
                <a:latin typeface="Calibri" pitchFamily="34" charset="0"/>
              </a:rPr>
              <a:t>A simple ‘flat’ metadata standard for discovery; </a:t>
            </a:r>
            <a:r>
              <a:rPr lang="en-US" sz="2400" smtClean="0">
                <a:solidFill>
                  <a:srgbClr val="0000FF"/>
                </a:solidFill>
                <a:latin typeface="Calibri" pitchFamily="34" charset="0"/>
              </a:rPr>
              <a:t>(flat metadata means it is a single record with attributes rather than a group of linked records each with attributes and with relationships between the records)</a:t>
            </a:r>
          </a:p>
          <a:p>
            <a:pPr marL="514350" indent="-514350" eaLnBrk="1" hangingPunct="1">
              <a:buFont typeface="Calibri" pitchFamily="34" charset="0"/>
              <a:buAutoNum type="arabicPeriod"/>
            </a:pPr>
            <a:r>
              <a:rPr lang="en-US" smtClean="0">
                <a:solidFill>
                  <a:srgbClr val="0000FF"/>
                </a:solidFill>
                <a:latin typeface="Calibri" pitchFamily="34" charset="0"/>
              </a:rPr>
              <a:t>A structured (linked entity) standard for context </a:t>
            </a:r>
            <a:r>
              <a:rPr lang="en-US" sz="2400" smtClean="0">
                <a:solidFill>
                  <a:srgbClr val="0000FF"/>
                </a:solidFill>
                <a:latin typeface="Calibri" pitchFamily="34" charset="0"/>
              </a:rPr>
              <a:t>(relating the dataset to provenance, purpose, environment in which generated etc)</a:t>
            </a:r>
            <a:r>
              <a:rPr lang="en-US" smtClean="0">
                <a:solidFill>
                  <a:srgbClr val="0000FF"/>
                </a:solidFill>
                <a:latin typeface="Calibri" pitchFamily="34" charset="0"/>
              </a:rPr>
              <a:t>;</a:t>
            </a:r>
          </a:p>
          <a:p>
            <a:pPr marL="514350" indent="-514350" eaLnBrk="1" hangingPunct="1">
              <a:buFont typeface="Calibri" pitchFamily="34" charset="0"/>
              <a:buAutoNum type="arabicPeriod"/>
            </a:pPr>
            <a:r>
              <a:rPr lang="en-US" smtClean="0">
                <a:solidFill>
                  <a:srgbClr val="0000FF"/>
                </a:solidFill>
                <a:latin typeface="Calibri" pitchFamily="34" charset="0"/>
              </a:rPr>
              <a:t>Detailed metadata standards for each kind of data to be co-processed;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p:txBody>
          <a:bodyPr/>
          <a:lstStyle/>
          <a:p>
            <a:pPr eaLnBrk="1" hangingPunct="1"/>
            <a:endParaRPr lang="nl-NL" smtClean="0">
              <a:latin typeface="Calibri" pitchFamily="34" charset="0"/>
            </a:endParaRPr>
          </a:p>
        </p:txBody>
      </p:sp>
      <p:sp>
        <p:nvSpPr>
          <p:cNvPr id="40962" name="Content Placeholder 2"/>
          <p:cNvSpPr>
            <a:spLocks noGrp="1"/>
          </p:cNvSpPr>
          <p:nvPr>
            <p:ph idx="4294967295"/>
          </p:nvPr>
        </p:nvSpPr>
        <p:spPr/>
        <p:txBody>
          <a:bodyPr/>
          <a:lstStyle/>
          <a:p>
            <a:pPr eaLnBrk="1" hangingPunct="1"/>
            <a:endParaRPr lang="nl-NL" smtClean="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274638"/>
            <a:ext cx="9144000" cy="1143000"/>
          </a:xfrm>
        </p:spPr>
        <p:txBody>
          <a:bodyPr rtlCol="0">
            <a:normAutofit/>
          </a:bodyPr>
          <a:lstStyle/>
          <a:p>
            <a:pPr eaLnBrk="1" fontAlgn="auto" hangingPunct="1">
              <a:spcAft>
                <a:spcPts val="0"/>
              </a:spcAft>
              <a:defRPr/>
            </a:pPr>
            <a:r>
              <a:rPr lang="en-GB" sz="4000" b="1" dirty="0" smtClean="0">
                <a:latin typeface="+mj-lt"/>
              </a:rPr>
              <a:t>Steps to achieve EPOS e-Infrastructure</a:t>
            </a:r>
            <a:br>
              <a:rPr lang="en-GB" sz="4000" b="1" dirty="0" smtClean="0">
                <a:latin typeface="+mj-lt"/>
              </a:rPr>
            </a:br>
            <a:r>
              <a:rPr lang="en-US" sz="2222" dirty="0" smtClean="0">
                <a:latin typeface="+mj-lt"/>
              </a:rPr>
              <a:t>(decisions agreed at the 2011 WG7 meeting at EGU)  </a:t>
            </a:r>
            <a:endParaRPr lang="en-GB" sz="4000" b="1" dirty="0" smtClean="0">
              <a:latin typeface="+mj-lt"/>
            </a:endParaRPr>
          </a:p>
        </p:txBody>
      </p:sp>
      <p:sp>
        <p:nvSpPr>
          <p:cNvPr id="9218" name="Content Placeholder 2"/>
          <p:cNvSpPr>
            <a:spLocks noGrp="1"/>
          </p:cNvSpPr>
          <p:nvPr>
            <p:ph idx="4294967295"/>
          </p:nvPr>
        </p:nvSpPr>
        <p:spPr>
          <a:xfrm>
            <a:off x="457200" y="1646238"/>
            <a:ext cx="8229600" cy="3154362"/>
          </a:xfrm>
        </p:spPr>
        <p:txBody>
          <a:bodyPr/>
          <a:lstStyle/>
          <a:p>
            <a:pPr eaLnBrk="1" hangingPunct="1">
              <a:lnSpc>
                <a:spcPct val="80000"/>
              </a:lnSpc>
              <a:spcAft>
                <a:spcPts val="2400"/>
              </a:spcAft>
            </a:pPr>
            <a:r>
              <a:rPr lang="en-GB" sz="2700" smtClean="0">
                <a:latin typeface="Calibri" pitchFamily="34" charset="0"/>
              </a:rPr>
              <a:t>Define  / Agree  </a:t>
            </a:r>
            <a:r>
              <a:rPr lang="en-GB" sz="2700" b="1" smtClean="0">
                <a:latin typeface="Calibri" pitchFamily="34" charset="0"/>
              </a:rPr>
              <a:t>requirements of end-user</a:t>
            </a:r>
            <a:endParaRPr lang="en-GB" sz="2700" smtClean="0">
              <a:latin typeface="Calibri" pitchFamily="34" charset="0"/>
            </a:endParaRPr>
          </a:p>
          <a:p>
            <a:pPr eaLnBrk="1" hangingPunct="1">
              <a:lnSpc>
                <a:spcPct val="80000"/>
              </a:lnSpc>
              <a:spcAft>
                <a:spcPts val="2400"/>
              </a:spcAft>
            </a:pPr>
            <a:endParaRPr lang="en-GB" sz="2700" smtClean="0">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Line 1"/>
          <p:cNvSpPr>
            <a:spLocks noChangeShapeType="1"/>
          </p:cNvSpPr>
          <p:nvPr/>
        </p:nvSpPr>
        <p:spPr bwMode="auto">
          <a:xfrm>
            <a:off x="3860800" y="4310063"/>
            <a:ext cx="25400" cy="844550"/>
          </a:xfrm>
          <a:prstGeom prst="line">
            <a:avLst/>
          </a:prstGeom>
          <a:noFill/>
          <a:ln w="3240">
            <a:solidFill>
              <a:srgbClr val="0000FF"/>
            </a:solidFill>
            <a:round/>
            <a:headEnd/>
            <a:tailEnd/>
          </a:ln>
        </p:spPr>
        <p:txBody>
          <a:bodyPr/>
          <a:lstStyle/>
          <a:p>
            <a:endParaRPr lang="en-US"/>
          </a:p>
        </p:txBody>
      </p:sp>
      <p:sp>
        <p:nvSpPr>
          <p:cNvPr id="41986" name="Line 2"/>
          <p:cNvSpPr>
            <a:spLocks noChangeShapeType="1"/>
          </p:cNvSpPr>
          <p:nvPr/>
        </p:nvSpPr>
        <p:spPr bwMode="auto">
          <a:xfrm flipH="1">
            <a:off x="2716213" y="4321175"/>
            <a:ext cx="915987" cy="1111250"/>
          </a:xfrm>
          <a:prstGeom prst="line">
            <a:avLst/>
          </a:prstGeom>
          <a:noFill/>
          <a:ln w="3240">
            <a:solidFill>
              <a:srgbClr val="000000"/>
            </a:solidFill>
            <a:round/>
            <a:headEnd/>
            <a:tailEnd type="triangle" w="med" len="med"/>
          </a:ln>
        </p:spPr>
        <p:txBody>
          <a:bodyPr/>
          <a:lstStyle/>
          <a:p>
            <a:endParaRPr lang="en-US"/>
          </a:p>
        </p:txBody>
      </p:sp>
      <p:sp>
        <p:nvSpPr>
          <p:cNvPr id="41987" name="Rectangle 3"/>
          <p:cNvSpPr>
            <a:spLocks noChangeArrowheads="1"/>
          </p:cNvSpPr>
          <p:nvPr/>
        </p:nvSpPr>
        <p:spPr bwMode="auto">
          <a:xfrm>
            <a:off x="1339850" y="120650"/>
            <a:ext cx="6302375" cy="515938"/>
          </a:xfrm>
          <a:prstGeom prst="rect">
            <a:avLst/>
          </a:prstGeom>
          <a:noFill/>
          <a:ln w="9525">
            <a:noFill/>
            <a:round/>
            <a:headEnd/>
            <a:tailEnd/>
          </a:ln>
        </p:spPr>
        <p:txBody>
          <a:bodyPr wrap="none" lIns="90000" tIns="45000" rIns="90000" bIns="45000"/>
          <a:lstStyle/>
          <a:p>
            <a:pPr algn="ctr">
              <a:tabLst>
                <a:tab pos="723900" algn="l"/>
                <a:tab pos="1447800" algn="l"/>
                <a:tab pos="2171700" algn="l"/>
              </a:tabLst>
            </a:pPr>
            <a:r>
              <a:rPr lang="en-US" sz="2400">
                <a:solidFill>
                  <a:srgbClr val="000000"/>
                </a:solidFill>
                <a:latin typeface="Calibri" pitchFamily="34" charset="0"/>
              </a:rPr>
              <a:t>EUDAT: EPOS Digital Object Architecture for seismological data </a:t>
            </a:r>
          </a:p>
          <a:p>
            <a:pPr algn="ctr">
              <a:tabLst>
                <a:tab pos="723900" algn="l"/>
                <a:tab pos="1447800" algn="l"/>
                <a:tab pos="2171700" algn="l"/>
              </a:tabLst>
            </a:pPr>
            <a:endParaRPr lang="en-US" sz="2400">
              <a:solidFill>
                <a:srgbClr val="000000"/>
              </a:solidFill>
              <a:latin typeface="Calibri" pitchFamily="34" charset="0"/>
            </a:endParaRPr>
          </a:p>
        </p:txBody>
      </p:sp>
      <p:sp>
        <p:nvSpPr>
          <p:cNvPr id="41988" name="Rectangle 4"/>
          <p:cNvSpPr>
            <a:spLocks noChangeArrowheads="1"/>
          </p:cNvSpPr>
          <p:nvPr/>
        </p:nvSpPr>
        <p:spPr bwMode="auto">
          <a:xfrm>
            <a:off x="285750" y="484188"/>
            <a:ext cx="8715375" cy="2087562"/>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alibri" pitchFamily="34" charset="0"/>
              </a:rPr>
              <a:t>For example, the main seismic data format is called SEED (Standard for the Exchange of Earthquake Data), which is organized in this way:</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300">
              <a:solidFill>
                <a:srgbClr val="000000"/>
              </a:solidFill>
              <a:latin typeface="Calibri" pitchFamily="34" charset="0"/>
            </a:endParaRPr>
          </a:p>
          <a:p>
            <a:pPr>
              <a:buSzPct val="45000"/>
              <a:buFont typeface="StarSymbol"/>
              <a:buChar char="l"/>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alibri" pitchFamily="34" charset="0"/>
              </a:rPr>
              <a:t> Control headers (formatted in ASCII) – called dataless (metadata)</a:t>
            </a:r>
          </a:p>
          <a:p>
            <a:pPr>
              <a:buSzPct val="45000"/>
              <a:buFont typeface="StarSymbol"/>
              <a:buChar char="l"/>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i="1">
                <a:solidFill>
                  <a:srgbClr val="000000"/>
                </a:solidFill>
                <a:latin typeface="Calibri" pitchFamily="34" charset="0"/>
              </a:rPr>
              <a:t>information about the volume, the station-channels, and the data</a:t>
            </a:r>
          </a:p>
          <a:p>
            <a:pPr>
              <a:buSzPct val="45000"/>
              <a:buFont typeface="StarSymbol"/>
              <a:buChar char="l"/>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alibri" pitchFamily="34" charset="0"/>
              </a:rPr>
              <a:t> Time series (binary, unformatted) – called mini-seed (data)</a:t>
            </a:r>
          </a:p>
          <a:p>
            <a:pPr>
              <a:buSzPct val="45000"/>
              <a:buFont typeface="StarSymbol"/>
              <a:buChar char="l"/>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i="1">
                <a:solidFill>
                  <a:srgbClr val="000000"/>
                </a:solidFill>
                <a:latin typeface="Calibri" pitchFamily="34" charset="0"/>
              </a:rPr>
              <a:t>seismic waveform data</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300">
              <a:solidFill>
                <a:srgbClr val="000000"/>
              </a:solidFill>
              <a:latin typeface="Calibri" pitchFamily="34" charset="0"/>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alibri" pitchFamily="34" charset="0"/>
              </a:rPr>
              <a:t>And the protocol to exchange such format is called ArcLink, a TCP based distributed data archive access protocol, which allows to perform data request based on time windows.</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300">
                <a:solidFill>
                  <a:srgbClr val="000000"/>
                </a:solidFill>
                <a:latin typeface="Calibri" pitchFamily="34" charset="0"/>
              </a:rPr>
              <a:t>The Handle Generator has not been implemented yet, but it should be able to manage URIs (IETF rfc 3986), which are used as PIDs.</a:t>
            </a:r>
          </a:p>
        </p:txBody>
      </p:sp>
      <p:sp>
        <p:nvSpPr>
          <p:cNvPr id="41989" name="Line 5"/>
          <p:cNvSpPr>
            <a:spLocks noChangeShapeType="1"/>
          </p:cNvSpPr>
          <p:nvPr/>
        </p:nvSpPr>
        <p:spPr bwMode="auto">
          <a:xfrm>
            <a:off x="2574925" y="4192588"/>
            <a:ext cx="795338" cy="6350"/>
          </a:xfrm>
          <a:prstGeom prst="line">
            <a:avLst/>
          </a:prstGeom>
          <a:noFill/>
          <a:ln w="3240">
            <a:solidFill>
              <a:srgbClr val="000000"/>
            </a:solidFill>
            <a:round/>
            <a:headEnd/>
            <a:tailEnd type="triangle" w="med" len="med"/>
          </a:ln>
        </p:spPr>
        <p:txBody>
          <a:bodyPr/>
          <a:lstStyle/>
          <a:p>
            <a:endParaRPr lang="en-US"/>
          </a:p>
        </p:txBody>
      </p:sp>
      <p:sp>
        <p:nvSpPr>
          <p:cNvPr id="41990" name="Line 6"/>
          <p:cNvSpPr>
            <a:spLocks noChangeShapeType="1"/>
          </p:cNvSpPr>
          <p:nvPr/>
        </p:nvSpPr>
        <p:spPr bwMode="auto">
          <a:xfrm>
            <a:off x="1890713" y="3436938"/>
            <a:ext cx="795337" cy="6350"/>
          </a:xfrm>
          <a:prstGeom prst="line">
            <a:avLst/>
          </a:prstGeom>
          <a:noFill/>
          <a:ln w="3240">
            <a:solidFill>
              <a:srgbClr val="000000"/>
            </a:solidFill>
            <a:round/>
            <a:headEnd/>
            <a:tailEnd type="triangle" w="med" len="med"/>
          </a:ln>
        </p:spPr>
        <p:txBody>
          <a:bodyPr/>
          <a:lstStyle/>
          <a:p>
            <a:endParaRPr lang="en-US"/>
          </a:p>
        </p:txBody>
      </p:sp>
      <p:sp>
        <p:nvSpPr>
          <p:cNvPr id="41991" name="Line 7"/>
          <p:cNvSpPr>
            <a:spLocks noChangeShapeType="1"/>
          </p:cNvSpPr>
          <p:nvPr/>
        </p:nvSpPr>
        <p:spPr bwMode="auto">
          <a:xfrm flipV="1">
            <a:off x="893763" y="3505200"/>
            <a:ext cx="914400" cy="688975"/>
          </a:xfrm>
          <a:prstGeom prst="line">
            <a:avLst/>
          </a:prstGeom>
          <a:noFill/>
          <a:ln w="3240">
            <a:solidFill>
              <a:srgbClr val="000000"/>
            </a:solidFill>
            <a:round/>
            <a:headEnd/>
            <a:tailEnd type="triangle" w="med" len="med"/>
          </a:ln>
        </p:spPr>
        <p:txBody>
          <a:bodyPr/>
          <a:lstStyle/>
          <a:p>
            <a:endParaRPr lang="en-US"/>
          </a:p>
        </p:txBody>
      </p:sp>
      <p:sp>
        <p:nvSpPr>
          <p:cNvPr id="41992" name="Line 8"/>
          <p:cNvSpPr>
            <a:spLocks noChangeShapeType="1"/>
          </p:cNvSpPr>
          <p:nvPr/>
        </p:nvSpPr>
        <p:spPr bwMode="auto">
          <a:xfrm flipV="1">
            <a:off x="6003925" y="4262438"/>
            <a:ext cx="1600200" cy="460375"/>
          </a:xfrm>
          <a:prstGeom prst="line">
            <a:avLst/>
          </a:prstGeom>
          <a:noFill/>
          <a:ln w="3240">
            <a:solidFill>
              <a:srgbClr val="000000"/>
            </a:solidFill>
            <a:round/>
            <a:headEnd/>
            <a:tailEnd type="triangle" w="med" len="med"/>
          </a:ln>
        </p:spPr>
        <p:txBody>
          <a:bodyPr/>
          <a:lstStyle/>
          <a:p>
            <a:endParaRPr lang="en-US"/>
          </a:p>
        </p:txBody>
      </p:sp>
      <p:sp>
        <p:nvSpPr>
          <p:cNvPr id="41993" name="Rectangle 9"/>
          <p:cNvSpPr>
            <a:spLocks noChangeArrowheads="1"/>
          </p:cNvSpPr>
          <p:nvPr/>
        </p:nvSpPr>
        <p:spPr bwMode="auto">
          <a:xfrm>
            <a:off x="625475" y="4060825"/>
            <a:ext cx="798513" cy="241300"/>
          </a:xfrm>
          <a:prstGeom prst="rect">
            <a:avLst/>
          </a:prstGeom>
          <a:solidFill>
            <a:srgbClr val="FFFFCC"/>
          </a:solidFill>
          <a:ln w="9525">
            <a:solidFill>
              <a:srgbClr val="000000"/>
            </a:solidFill>
            <a:round/>
            <a:headEnd/>
            <a:tailEnd/>
          </a:ln>
        </p:spPr>
        <p:txBody>
          <a:bodyPr wrap="none" lIns="90000" tIns="45000" rIns="90000" bIns="45000"/>
          <a:lstStyle/>
          <a:p>
            <a:pPr algn="ctr">
              <a:tabLst>
                <a:tab pos="723900" algn="l"/>
              </a:tabLst>
            </a:pPr>
            <a:r>
              <a:rPr lang="en-US" sz="1000">
                <a:solidFill>
                  <a:srgbClr val="000000"/>
                </a:solidFill>
                <a:latin typeface="Calibri" pitchFamily="34" charset="0"/>
              </a:rPr>
              <a:t>originator</a:t>
            </a:r>
          </a:p>
        </p:txBody>
      </p:sp>
      <p:sp>
        <p:nvSpPr>
          <p:cNvPr id="41994" name="Line 10"/>
          <p:cNvSpPr>
            <a:spLocks noChangeShapeType="1"/>
          </p:cNvSpPr>
          <p:nvPr/>
        </p:nvSpPr>
        <p:spPr bwMode="auto">
          <a:xfrm>
            <a:off x="1371600" y="4205288"/>
            <a:ext cx="541338" cy="1587"/>
          </a:xfrm>
          <a:prstGeom prst="line">
            <a:avLst/>
          </a:prstGeom>
          <a:noFill/>
          <a:ln w="3240">
            <a:solidFill>
              <a:srgbClr val="000000"/>
            </a:solidFill>
            <a:round/>
            <a:headEnd/>
            <a:tailEnd type="triangle" w="med" len="med"/>
          </a:ln>
        </p:spPr>
        <p:txBody>
          <a:bodyPr/>
          <a:lstStyle/>
          <a:p>
            <a:endParaRPr lang="en-US"/>
          </a:p>
        </p:txBody>
      </p:sp>
      <p:sp>
        <p:nvSpPr>
          <p:cNvPr id="41995" name="Rectangle 11"/>
          <p:cNvSpPr>
            <a:spLocks noChangeArrowheads="1"/>
          </p:cNvSpPr>
          <p:nvPr/>
        </p:nvSpPr>
        <p:spPr bwMode="auto">
          <a:xfrm>
            <a:off x="1871663" y="4060825"/>
            <a:ext cx="912812" cy="241300"/>
          </a:xfrm>
          <a:prstGeom prst="rect">
            <a:avLst/>
          </a:prstGeom>
          <a:solidFill>
            <a:srgbClr val="FFFFCC"/>
          </a:solidFill>
          <a:ln w="9525">
            <a:solidFill>
              <a:srgbClr val="000000"/>
            </a:solidFill>
            <a:round/>
            <a:headEnd/>
            <a:tailEnd/>
          </a:ln>
        </p:spPr>
        <p:txBody>
          <a:bodyPr wrap="none" lIns="90000" tIns="45000" rIns="90000" bIns="45000"/>
          <a:lstStyle/>
          <a:p>
            <a:pPr algn="ctr">
              <a:tabLst>
                <a:tab pos="723900" algn="l"/>
              </a:tabLst>
            </a:pPr>
            <a:r>
              <a:rPr lang="en-US" sz="1000">
                <a:solidFill>
                  <a:srgbClr val="000000"/>
                </a:solidFill>
                <a:latin typeface="Calibri" pitchFamily="34" charset="0"/>
              </a:rPr>
              <a:t>Depositor 2</a:t>
            </a:r>
          </a:p>
        </p:txBody>
      </p:sp>
      <p:sp>
        <p:nvSpPr>
          <p:cNvPr id="41996" name="Rectangle 12"/>
          <p:cNvSpPr>
            <a:spLocks noChangeArrowheads="1"/>
          </p:cNvSpPr>
          <p:nvPr/>
        </p:nvSpPr>
        <p:spPr bwMode="auto">
          <a:xfrm>
            <a:off x="5689600" y="4543425"/>
            <a:ext cx="1363663" cy="449263"/>
          </a:xfrm>
          <a:prstGeom prst="rect">
            <a:avLst/>
          </a:prstGeom>
          <a:solidFill>
            <a:srgbClr val="C6D9F1"/>
          </a:solidFill>
          <a:ln w="9525">
            <a:solidFill>
              <a:srgbClr val="000000"/>
            </a:solidFill>
            <a:round/>
            <a:headEnd/>
            <a:tailEnd/>
          </a:ln>
        </p:spPr>
        <p:txBody>
          <a:bodyPr wrap="none" lIns="90000" tIns="45000" rIns="90000" bIns="45000"/>
          <a:lstStyle/>
          <a:p>
            <a:pPr algn="ctr">
              <a:tabLst>
                <a:tab pos="723900" algn="l"/>
              </a:tabLst>
            </a:pPr>
            <a:r>
              <a:rPr lang="en-US" sz="1000">
                <a:solidFill>
                  <a:srgbClr val="000000"/>
                </a:solidFill>
                <a:latin typeface="Calibri" pitchFamily="34" charset="0"/>
              </a:rPr>
              <a:t>Full-seed </a:t>
            </a:r>
          </a:p>
          <a:p>
            <a:pPr algn="ctr">
              <a:tabLst>
                <a:tab pos="723900" algn="l"/>
              </a:tabLst>
            </a:pPr>
            <a:r>
              <a:rPr lang="en-US" sz="1000">
                <a:solidFill>
                  <a:srgbClr val="000000"/>
                </a:solidFill>
                <a:latin typeface="Calibri" pitchFamily="34" charset="0"/>
              </a:rPr>
              <a:t>(dataless+mini-seed)</a:t>
            </a:r>
          </a:p>
        </p:txBody>
      </p:sp>
      <p:sp>
        <p:nvSpPr>
          <p:cNvPr id="41997" name="Rectangle 13"/>
          <p:cNvSpPr>
            <a:spLocks noChangeArrowheads="1"/>
          </p:cNvSpPr>
          <p:nvPr/>
        </p:nvSpPr>
        <p:spPr bwMode="auto">
          <a:xfrm>
            <a:off x="7585075" y="4075113"/>
            <a:ext cx="454025" cy="241300"/>
          </a:xfrm>
          <a:prstGeom prst="rect">
            <a:avLst/>
          </a:prstGeom>
          <a:solidFill>
            <a:srgbClr val="C6D9F1"/>
          </a:solidFill>
          <a:ln w="9525">
            <a:solidFill>
              <a:srgbClr val="000000"/>
            </a:solidFill>
            <a:round/>
            <a:headEnd/>
            <a:tailEnd/>
          </a:ln>
        </p:spPr>
        <p:txBody>
          <a:bodyPr wrap="none" lIns="90000" tIns="45000" rIns="90000" bIns="45000"/>
          <a:lstStyle/>
          <a:p>
            <a:pPr algn="ctr"/>
            <a:r>
              <a:rPr lang="en-US" sz="1000">
                <a:solidFill>
                  <a:srgbClr val="000000"/>
                </a:solidFill>
                <a:latin typeface="Calibri" pitchFamily="34" charset="0"/>
              </a:rPr>
              <a:t>user</a:t>
            </a:r>
          </a:p>
        </p:txBody>
      </p:sp>
      <p:sp>
        <p:nvSpPr>
          <p:cNvPr id="41998" name="Rectangle 14"/>
          <p:cNvSpPr>
            <a:spLocks noChangeArrowheads="1"/>
          </p:cNvSpPr>
          <p:nvPr/>
        </p:nvSpPr>
        <p:spPr bwMode="auto">
          <a:xfrm>
            <a:off x="4852988" y="5414963"/>
            <a:ext cx="1176337" cy="696912"/>
          </a:xfrm>
          <a:prstGeom prst="rect">
            <a:avLst/>
          </a:prstGeom>
          <a:noFill/>
          <a:ln w="9525">
            <a:noFill/>
            <a:round/>
            <a:headEnd/>
            <a:tailEnd/>
          </a:ln>
        </p:spPr>
        <p:txBody>
          <a:bodyPr wrap="none" lIns="90000" tIns="45000" rIns="90000" bIns="45000"/>
          <a:lstStyle/>
          <a:p>
            <a:pPr>
              <a:tabLst>
                <a:tab pos="723900" algn="l"/>
              </a:tabLst>
            </a:pPr>
            <a:r>
              <a:rPr lang="en-US" sz="1000" b="1">
                <a:solidFill>
                  <a:srgbClr val="000000"/>
                </a:solidFill>
                <a:latin typeface="Calibri" pitchFamily="34" charset="0"/>
              </a:rPr>
              <a:t>registered DO</a:t>
            </a:r>
          </a:p>
          <a:p>
            <a:pPr>
              <a:tabLst>
                <a:tab pos="723900" algn="l"/>
              </a:tabLst>
            </a:pPr>
            <a:r>
              <a:rPr lang="en-US" sz="1000">
                <a:solidFill>
                  <a:srgbClr val="000000"/>
                </a:solidFill>
                <a:latin typeface="Calibri" pitchFamily="34" charset="0"/>
              </a:rPr>
              <a:t>- data</a:t>
            </a:r>
          </a:p>
          <a:p>
            <a:pPr>
              <a:tabLst>
                <a:tab pos="723900" algn="l"/>
              </a:tabLst>
            </a:pPr>
            <a:r>
              <a:rPr lang="en-US" sz="1000">
                <a:solidFill>
                  <a:srgbClr val="000000"/>
                </a:solidFill>
                <a:latin typeface="Calibri" pitchFamily="34" charset="0"/>
              </a:rPr>
              <a:t>- metadata </a:t>
            </a:r>
          </a:p>
          <a:p>
            <a:pPr>
              <a:tabLst>
                <a:tab pos="723900" algn="l"/>
              </a:tabLst>
            </a:pPr>
            <a:r>
              <a:rPr lang="en-US" sz="1000">
                <a:solidFill>
                  <a:srgbClr val="000000"/>
                </a:solidFill>
                <a:latin typeface="Calibri" pitchFamily="34" charset="0"/>
              </a:rPr>
              <a:t>  (Key-MD)</a:t>
            </a:r>
          </a:p>
        </p:txBody>
      </p:sp>
      <p:sp>
        <p:nvSpPr>
          <p:cNvPr id="41999" name="Rectangle 15"/>
          <p:cNvSpPr>
            <a:spLocks noChangeArrowheads="1"/>
          </p:cNvSpPr>
          <p:nvPr/>
        </p:nvSpPr>
        <p:spPr bwMode="auto">
          <a:xfrm>
            <a:off x="5510213" y="3254375"/>
            <a:ext cx="1277937" cy="241300"/>
          </a:xfrm>
          <a:prstGeom prst="rect">
            <a:avLst/>
          </a:prstGeom>
          <a:gradFill rotWithShape="0">
            <a:gsLst>
              <a:gs pos="0">
                <a:srgbClr val="83CAFF"/>
              </a:gs>
              <a:gs pos="100000">
                <a:srgbClr val="FFFFFF"/>
              </a:gs>
            </a:gsLst>
            <a:lin ang="5400000" scaled="1"/>
          </a:gradFill>
          <a:ln w="9525" cap="rnd">
            <a:solidFill>
              <a:srgbClr val="000000"/>
            </a:solidFill>
            <a:prstDash val="lgDash"/>
            <a:round/>
            <a:headEnd/>
            <a:tailEnd/>
          </a:ln>
        </p:spPr>
        <p:txBody>
          <a:bodyPr wrap="none" lIns="90000" tIns="45000" rIns="90000" bIns="45000"/>
          <a:lstStyle/>
          <a:p>
            <a:pPr algn="ctr">
              <a:tabLst>
                <a:tab pos="723900" algn="l"/>
              </a:tabLst>
            </a:pPr>
            <a:r>
              <a:rPr lang="en-US" sz="1000">
                <a:solidFill>
                  <a:srgbClr val="000000"/>
                </a:solidFill>
                <a:latin typeface="Calibri" pitchFamily="34" charset="0"/>
              </a:rPr>
              <a:t>URI generator</a:t>
            </a:r>
          </a:p>
        </p:txBody>
      </p:sp>
      <p:sp>
        <p:nvSpPr>
          <p:cNvPr id="42000" name="Rectangle 16"/>
          <p:cNvSpPr>
            <a:spLocks noChangeArrowheads="1"/>
          </p:cNvSpPr>
          <p:nvPr/>
        </p:nvSpPr>
        <p:spPr bwMode="auto">
          <a:xfrm>
            <a:off x="6119813" y="5467350"/>
            <a:ext cx="1368425" cy="1306513"/>
          </a:xfrm>
          <a:prstGeom prst="rect">
            <a:avLst/>
          </a:prstGeom>
          <a:noFill/>
          <a:ln w="9525">
            <a:noFill/>
            <a:round/>
            <a:headEnd/>
            <a:tailEnd/>
          </a:ln>
        </p:spPr>
        <p:txBody>
          <a:bodyPr wrap="none" lIns="90000" tIns="45000" rIns="90000" bIns="45000"/>
          <a:lstStyle/>
          <a:p>
            <a:pPr>
              <a:tabLst>
                <a:tab pos="723900" algn="l"/>
              </a:tabLst>
            </a:pPr>
            <a:r>
              <a:rPr lang="en-US" sz="1000">
                <a:solidFill>
                  <a:srgbClr val="000000"/>
                </a:solidFill>
                <a:latin typeface="Calibri" pitchFamily="34" charset="0"/>
              </a:rPr>
              <a:t>PID</a:t>
            </a:r>
          </a:p>
          <a:p>
            <a:pPr>
              <a:tabLst>
                <a:tab pos="723900" algn="l"/>
              </a:tabLst>
            </a:pPr>
            <a:r>
              <a:rPr lang="en-US" sz="1000">
                <a:solidFill>
                  <a:srgbClr val="000000"/>
                </a:solidFill>
                <a:latin typeface="Calibri" pitchFamily="34" charset="0"/>
              </a:rPr>
              <a:t>property record</a:t>
            </a:r>
          </a:p>
          <a:p>
            <a:pPr>
              <a:tabLst>
                <a:tab pos="723900" algn="l"/>
              </a:tabLst>
            </a:pPr>
            <a:r>
              <a:rPr lang="en-US" sz="1000">
                <a:solidFill>
                  <a:srgbClr val="000000"/>
                </a:solidFill>
                <a:latin typeface="Calibri" pitchFamily="34" charset="0"/>
              </a:rPr>
              <a:t>rights</a:t>
            </a:r>
          </a:p>
          <a:p>
            <a:pPr>
              <a:tabLst>
                <a:tab pos="723900" algn="l"/>
              </a:tabLst>
            </a:pPr>
            <a:r>
              <a:rPr lang="en-US" sz="1000">
                <a:solidFill>
                  <a:srgbClr val="000000"/>
                </a:solidFill>
                <a:latin typeface="Calibri" pitchFamily="34" charset="0"/>
              </a:rPr>
              <a:t>type </a:t>
            </a:r>
          </a:p>
          <a:p>
            <a:pPr>
              <a:tabLst>
                <a:tab pos="723900" algn="l"/>
              </a:tabLst>
            </a:pPr>
            <a:r>
              <a:rPr lang="en-US" sz="1000">
                <a:solidFill>
                  <a:srgbClr val="000000"/>
                </a:solidFill>
                <a:latin typeface="Calibri" pitchFamily="34" charset="0"/>
              </a:rPr>
              <a:t>(from central registry)</a:t>
            </a:r>
          </a:p>
          <a:p>
            <a:pPr>
              <a:tabLst>
                <a:tab pos="723900" algn="l"/>
              </a:tabLst>
            </a:pPr>
            <a:r>
              <a:rPr lang="en-US" sz="1000">
                <a:solidFill>
                  <a:srgbClr val="000000"/>
                </a:solidFill>
                <a:latin typeface="Calibri" pitchFamily="34" charset="0"/>
              </a:rPr>
              <a:t>ROR flag</a:t>
            </a:r>
          </a:p>
          <a:p>
            <a:pPr>
              <a:tabLst>
                <a:tab pos="723900" algn="l"/>
              </a:tabLst>
            </a:pPr>
            <a:r>
              <a:rPr lang="en-US" sz="1000">
                <a:solidFill>
                  <a:srgbClr val="000000"/>
                </a:solidFill>
                <a:latin typeface="Calibri" pitchFamily="34" charset="0"/>
              </a:rPr>
              <a:t>mutable flag</a:t>
            </a:r>
          </a:p>
          <a:p>
            <a:pPr>
              <a:tabLst>
                <a:tab pos="723900" algn="l"/>
              </a:tabLst>
            </a:pPr>
            <a:r>
              <a:rPr lang="en-US" sz="1000">
                <a:solidFill>
                  <a:srgbClr val="000000"/>
                </a:solidFill>
                <a:latin typeface="Calibri" pitchFamily="34" charset="0"/>
              </a:rPr>
              <a:t>transaction record</a:t>
            </a:r>
          </a:p>
        </p:txBody>
      </p:sp>
      <p:sp>
        <p:nvSpPr>
          <p:cNvPr id="42001" name="Line 17"/>
          <p:cNvSpPr>
            <a:spLocks noChangeShapeType="1"/>
          </p:cNvSpPr>
          <p:nvPr/>
        </p:nvSpPr>
        <p:spPr bwMode="auto">
          <a:xfrm flipH="1">
            <a:off x="5476875" y="4992688"/>
            <a:ext cx="504825" cy="422275"/>
          </a:xfrm>
          <a:prstGeom prst="line">
            <a:avLst/>
          </a:prstGeom>
          <a:noFill/>
          <a:ln w="3240">
            <a:solidFill>
              <a:srgbClr val="0000FF"/>
            </a:solidFill>
            <a:round/>
            <a:headEnd/>
            <a:tailEnd/>
          </a:ln>
        </p:spPr>
        <p:txBody>
          <a:bodyPr/>
          <a:lstStyle/>
          <a:p>
            <a:endParaRPr lang="en-US"/>
          </a:p>
        </p:txBody>
      </p:sp>
      <p:sp>
        <p:nvSpPr>
          <p:cNvPr id="42002" name="Line 18"/>
          <p:cNvSpPr>
            <a:spLocks noChangeShapeType="1"/>
          </p:cNvSpPr>
          <p:nvPr/>
        </p:nvSpPr>
        <p:spPr bwMode="auto">
          <a:xfrm>
            <a:off x="6223000" y="4932363"/>
            <a:ext cx="546100" cy="677862"/>
          </a:xfrm>
          <a:prstGeom prst="line">
            <a:avLst/>
          </a:prstGeom>
          <a:noFill/>
          <a:ln w="3240">
            <a:solidFill>
              <a:srgbClr val="0000FF"/>
            </a:solidFill>
            <a:round/>
            <a:headEnd/>
            <a:tailEnd/>
          </a:ln>
        </p:spPr>
        <p:txBody>
          <a:bodyPr/>
          <a:lstStyle/>
          <a:p>
            <a:endParaRPr lang="en-US"/>
          </a:p>
        </p:txBody>
      </p:sp>
      <p:sp>
        <p:nvSpPr>
          <p:cNvPr id="42003" name="Line 19"/>
          <p:cNvSpPr>
            <a:spLocks noChangeShapeType="1"/>
          </p:cNvSpPr>
          <p:nvPr/>
        </p:nvSpPr>
        <p:spPr bwMode="auto">
          <a:xfrm flipH="1">
            <a:off x="6145213" y="3463925"/>
            <a:ext cx="6350" cy="1149350"/>
          </a:xfrm>
          <a:prstGeom prst="line">
            <a:avLst/>
          </a:prstGeom>
          <a:noFill/>
          <a:ln w="3240">
            <a:solidFill>
              <a:srgbClr val="000000"/>
            </a:solidFill>
            <a:round/>
            <a:headEnd type="triangle" w="med" len="med"/>
            <a:tailEnd type="triangle" w="med" len="med"/>
          </a:ln>
        </p:spPr>
        <p:txBody>
          <a:bodyPr/>
          <a:lstStyle/>
          <a:p>
            <a:endParaRPr lang="en-US"/>
          </a:p>
        </p:txBody>
      </p:sp>
      <p:sp>
        <p:nvSpPr>
          <p:cNvPr id="42004" name="Rectangle 20"/>
          <p:cNvSpPr>
            <a:spLocks noChangeArrowheads="1"/>
          </p:cNvSpPr>
          <p:nvPr/>
        </p:nvSpPr>
        <p:spPr bwMode="auto">
          <a:xfrm>
            <a:off x="7453313" y="5799138"/>
            <a:ext cx="955675" cy="241300"/>
          </a:xfrm>
          <a:prstGeom prst="rect">
            <a:avLst/>
          </a:prstGeom>
          <a:solidFill>
            <a:srgbClr val="C6D9F1"/>
          </a:solidFill>
          <a:ln w="9525">
            <a:solidFill>
              <a:srgbClr val="000000"/>
            </a:solidFill>
            <a:round/>
            <a:headEnd/>
            <a:tailEnd/>
          </a:ln>
        </p:spPr>
        <p:txBody>
          <a:bodyPr wrap="none" lIns="90000" tIns="45000" rIns="90000" bIns="45000"/>
          <a:lstStyle/>
          <a:p>
            <a:pPr algn="ctr">
              <a:tabLst>
                <a:tab pos="723900" algn="l"/>
              </a:tabLst>
            </a:pPr>
            <a:r>
              <a:rPr lang="en-US" sz="1000">
                <a:solidFill>
                  <a:srgbClr val="000000"/>
                </a:solidFill>
                <a:latin typeface="Calibri" pitchFamily="34" charset="0"/>
              </a:rPr>
              <a:t>repository D</a:t>
            </a:r>
          </a:p>
        </p:txBody>
      </p:sp>
      <p:sp>
        <p:nvSpPr>
          <p:cNvPr id="42005" name="Line 21"/>
          <p:cNvSpPr>
            <a:spLocks noChangeShapeType="1"/>
          </p:cNvSpPr>
          <p:nvPr/>
        </p:nvSpPr>
        <p:spPr bwMode="auto">
          <a:xfrm>
            <a:off x="6629400" y="4992688"/>
            <a:ext cx="1301750" cy="804862"/>
          </a:xfrm>
          <a:prstGeom prst="line">
            <a:avLst/>
          </a:prstGeom>
          <a:noFill/>
          <a:ln w="3240">
            <a:solidFill>
              <a:srgbClr val="000000"/>
            </a:solidFill>
            <a:round/>
            <a:headEnd/>
            <a:tailEnd type="triangle" w="med" len="med"/>
          </a:ln>
        </p:spPr>
        <p:txBody>
          <a:bodyPr/>
          <a:lstStyle/>
          <a:p>
            <a:endParaRPr lang="en-US"/>
          </a:p>
        </p:txBody>
      </p:sp>
      <p:sp>
        <p:nvSpPr>
          <p:cNvPr id="42006" name="Line 22"/>
          <p:cNvSpPr>
            <a:spLocks noChangeShapeType="1"/>
          </p:cNvSpPr>
          <p:nvPr/>
        </p:nvSpPr>
        <p:spPr bwMode="auto">
          <a:xfrm>
            <a:off x="4341813" y="4214813"/>
            <a:ext cx="434975" cy="4762"/>
          </a:xfrm>
          <a:prstGeom prst="line">
            <a:avLst/>
          </a:prstGeom>
          <a:noFill/>
          <a:ln w="3240">
            <a:solidFill>
              <a:srgbClr val="000000"/>
            </a:solidFill>
            <a:round/>
            <a:headEnd type="triangle" w="med" len="med"/>
            <a:tailEnd type="triangle" w="med" len="med"/>
          </a:ln>
        </p:spPr>
        <p:txBody>
          <a:bodyPr/>
          <a:lstStyle/>
          <a:p>
            <a:endParaRPr lang="en-US"/>
          </a:p>
        </p:txBody>
      </p:sp>
      <p:sp>
        <p:nvSpPr>
          <p:cNvPr id="42007" name="Line 23"/>
          <p:cNvSpPr>
            <a:spLocks noChangeShapeType="1"/>
          </p:cNvSpPr>
          <p:nvPr/>
        </p:nvSpPr>
        <p:spPr bwMode="auto">
          <a:xfrm>
            <a:off x="5689600" y="4192588"/>
            <a:ext cx="1917700" cy="6350"/>
          </a:xfrm>
          <a:prstGeom prst="line">
            <a:avLst/>
          </a:prstGeom>
          <a:noFill/>
          <a:ln w="3240">
            <a:solidFill>
              <a:srgbClr val="000000"/>
            </a:solidFill>
            <a:round/>
            <a:headEnd type="triangle" w="med" len="med"/>
            <a:tailEnd/>
          </a:ln>
        </p:spPr>
        <p:txBody>
          <a:bodyPr/>
          <a:lstStyle/>
          <a:p>
            <a:endParaRPr lang="en-US"/>
          </a:p>
        </p:txBody>
      </p:sp>
      <p:sp>
        <p:nvSpPr>
          <p:cNvPr id="42008" name="Rectangle 24"/>
          <p:cNvSpPr>
            <a:spLocks noChangeArrowheads="1"/>
          </p:cNvSpPr>
          <p:nvPr/>
        </p:nvSpPr>
        <p:spPr bwMode="auto">
          <a:xfrm>
            <a:off x="730250" y="4903788"/>
            <a:ext cx="833438" cy="393700"/>
          </a:xfrm>
          <a:prstGeom prst="rect">
            <a:avLst/>
          </a:prstGeom>
          <a:noFill/>
          <a:ln w="9525">
            <a:noFill/>
            <a:round/>
            <a:headEnd/>
            <a:tailEnd/>
          </a:ln>
        </p:spPr>
        <p:txBody>
          <a:bodyPr wrap="none" lIns="90000" tIns="45000" rIns="90000" bIns="45000"/>
          <a:lstStyle/>
          <a:p>
            <a:pPr>
              <a:tabLst>
                <a:tab pos="723900" algn="l"/>
              </a:tabLst>
            </a:pPr>
            <a:r>
              <a:rPr lang="en-US" sz="1000">
                <a:solidFill>
                  <a:srgbClr val="000000"/>
                </a:solidFill>
                <a:latin typeface="Calibri" pitchFamily="34" charset="0"/>
              </a:rPr>
              <a:t>work</a:t>
            </a:r>
          </a:p>
          <a:p>
            <a:pPr>
              <a:tabLst>
                <a:tab pos="723900" algn="l"/>
              </a:tabLst>
            </a:pPr>
            <a:r>
              <a:rPr lang="en-US" sz="1000">
                <a:solidFill>
                  <a:srgbClr val="000000"/>
                </a:solidFill>
                <a:latin typeface="Calibri" pitchFamily="34" charset="0"/>
              </a:rPr>
              <a:t>ownership</a:t>
            </a:r>
          </a:p>
        </p:txBody>
      </p:sp>
      <p:sp>
        <p:nvSpPr>
          <p:cNvPr id="42009" name="Line 25"/>
          <p:cNvSpPr>
            <a:spLocks noChangeShapeType="1"/>
          </p:cNvSpPr>
          <p:nvPr/>
        </p:nvSpPr>
        <p:spPr bwMode="auto">
          <a:xfrm>
            <a:off x="1003300" y="4321175"/>
            <a:ext cx="1588" cy="582613"/>
          </a:xfrm>
          <a:prstGeom prst="line">
            <a:avLst/>
          </a:prstGeom>
          <a:noFill/>
          <a:ln w="3240">
            <a:solidFill>
              <a:srgbClr val="0000FF"/>
            </a:solidFill>
            <a:round/>
            <a:headEnd/>
            <a:tailEnd/>
          </a:ln>
        </p:spPr>
        <p:txBody>
          <a:bodyPr/>
          <a:lstStyle/>
          <a:p>
            <a:endParaRPr lang="en-US"/>
          </a:p>
        </p:txBody>
      </p:sp>
      <p:sp>
        <p:nvSpPr>
          <p:cNvPr id="42010" name="Rectangle 26"/>
          <p:cNvSpPr>
            <a:spLocks noChangeArrowheads="1"/>
          </p:cNvSpPr>
          <p:nvPr/>
        </p:nvSpPr>
        <p:spPr bwMode="auto">
          <a:xfrm>
            <a:off x="3522663" y="5121275"/>
            <a:ext cx="1255712" cy="546100"/>
          </a:xfrm>
          <a:prstGeom prst="rect">
            <a:avLst/>
          </a:prstGeom>
          <a:noFill/>
          <a:ln w="9525">
            <a:noFill/>
            <a:round/>
            <a:headEnd/>
            <a:tailEnd/>
          </a:ln>
        </p:spPr>
        <p:txBody>
          <a:bodyPr wrap="none" lIns="90000" tIns="45000" rIns="90000" bIns="45000"/>
          <a:lstStyle/>
          <a:p>
            <a:pPr>
              <a:tabLst>
                <a:tab pos="723900" algn="l"/>
              </a:tabLst>
            </a:pPr>
            <a:r>
              <a:rPr lang="en-US" sz="1000">
                <a:solidFill>
                  <a:srgbClr val="000000"/>
                </a:solidFill>
                <a:latin typeface="Calibri" pitchFamily="34" charset="0"/>
              </a:rPr>
              <a:t>data (mutable DOs)</a:t>
            </a:r>
          </a:p>
          <a:p>
            <a:pPr>
              <a:tabLst>
                <a:tab pos="723900" algn="l"/>
              </a:tabLst>
            </a:pPr>
            <a:r>
              <a:rPr lang="en-US" sz="1000">
                <a:solidFill>
                  <a:srgbClr val="000000"/>
                </a:solidFill>
                <a:latin typeface="Calibri" pitchFamily="34" charset="0"/>
              </a:rPr>
              <a:t>(both continuous</a:t>
            </a:r>
          </a:p>
          <a:p>
            <a:pPr>
              <a:tabLst>
                <a:tab pos="723900" algn="l"/>
              </a:tabLst>
            </a:pPr>
            <a:r>
              <a:rPr lang="en-US" sz="1000">
                <a:solidFill>
                  <a:srgbClr val="000000"/>
                </a:solidFill>
                <a:latin typeface="Calibri" pitchFamily="34" charset="0"/>
              </a:rPr>
              <a:t> and discrete)</a:t>
            </a:r>
          </a:p>
        </p:txBody>
      </p:sp>
      <p:sp>
        <p:nvSpPr>
          <p:cNvPr id="42011" name="Line 27"/>
          <p:cNvSpPr>
            <a:spLocks noChangeShapeType="1"/>
          </p:cNvSpPr>
          <p:nvPr/>
        </p:nvSpPr>
        <p:spPr bwMode="auto">
          <a:xfrm flipV="1">
            <a:off x="4775200" y="3376613"/>
            <a:ext cx="758825" cy="817562"/>
          </a:xfrm>
          <a:prstGeom prst="line">
            <a:avLst/>
          </a:prstGeom>
          <a:noFill/>
          <a:ln w="3240">
            <a:solidFill>
              <a:srgbClr val="000000"/>
            </a:solidFill>
            <a:round/>
            <a:headEnd/>
            <a:tailEnd type="triangle" w="med" len="med"/>
          </a:ln>
        </p:spPr>
        <p:txBody>
          <a:bodyPr/>
          <a:lstStyle/>
          <a:p>
            <a:endParaRPr lang="en-US"/>
          </a:p>
        </p:txBody>
      </p:sp>
      <p:sp>
        <p:nvSpPr>
          <p:cNvPr id="42012" name="Oval 28"/>
          <p:cNvSpPr>
            <a:spLocks noChangeArrowheads="1"/>
          </p:cNvSpPr>
          <p:nvPr/>
        </p:nvSpPr>
        <p:spPr bwMode="auto">
          <a:xfrm>
            <a:off x="1568450" y="4168775"/>
            <a:ext cx="85725" cy="74613"/>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13" name="Rectangle 29"/>
          <p:cNvSpPr>
            <a:spLocks noChangeArrowheads="1"/>
          </p:cNvSpPr>
          <p:nvPr/>
        </p:nvSpPr>
        <p:spPr bwMode="auto">
          <a:xfrm>
            <a:off x="1236663" y="4489450"/>
            <a:ext cx="895350" cy="241300"/>
          </a:xfrm>
          <a:prstGeom prst="rect">
            <a:avLst/>
          </a:prstGeom>
          <a:noFill/>
          <a:ln w="9525">
            <a:noFill/>
            <a:round/>
            <a:headEnd/>
            <a:tailEnd/>
          </a:ln>
        </p:spPr>
        <p:txBody>
          <a:bodyPr wrap="none" lIns="90000" tIns="45000" rIns="90000" bIns="45000"/>
          <a:lstStyle/>
          <a:p>
            <a:pPr>
              <a:tabLst>
                <a:tab pos="723900" algn="l"/>
              </a:tabLst>
            </a:pPr>
            <a:r>
              <a:rPr lang="en-US" sz="1000">
                <a:solidFill>
                  <a:srgbClr val="C00000"/>
                </a:solidFill>
                <a:latin typeface="Calibri" pitchFamily="34" charset="0"/>
              </a:rPr>
              <a:t>hands-over</a:t>
            </a:r>
          </a:p>
        </p:txBody>
      </p:sp>
      <p:sp>
        <p:nvSpPr>
          <p:cNvPr id="42014" name="Line 30"/>
          <p:cNvSpPr>
            <a:spLocks noChangeShapeType="1"/>
          </p:cNvSpPr>
          <p:nvPr/>
        </p:nvSpPr>
        <p:spPr bwMode="auto">
          <a:xfrm>
            <a:off x="1612900" y="4244975"/>
            <a:ext cx="1588" cy="228600"/>
          </a:xfrm>
          <a:prstGeom prst="line">
            <a:avLst/>
          </a:prstGeom>
          <a:noFill/>
          <a:ln w="3240">
            <a:solidFill>
              <a:srgbClr val="C00000"/>
            </a:solidFill>
            <a:round/>
            <a:headEnd/>
            <a:tailEnd/>
          </a:ln>
        </p:spPr>
        <p:txBody>
          <a:bodyPr/>
          <a:lstStyle/>
          <a:p>
            <a:endParaRPr lang="en-US"/>
          </a:p>
        </p:txBody>
      </p:sp>
      <p:sp>
        <p:nvSpPr>
          <p:cNvPr id="42015" name="Oval 31"/>
          <p:cNvSpPr>
            <a:spLocks noChangeArrowheads="1"/>
          </p:cNvSpPr>
          <p:nvPr/>
        </p:nvSpPr>
        <p:spPr bwMode="auto">
          <a:xfrm>
            <a:off x="5067300" y="3802063"/>
            <a:ext cx="85725" cy="74612"/>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16" name="Line 32"/>
          <p:cNvSpPr>
            <a:spLocks noChangeShapeType="1"/>
          </p:cNvSpPr>
          <p:nvPr/>
        </p:nvSpPr>
        <p:spPr bwMode="auto">
          <a:xfrm>
            <a:off x="4775200" y="3735388"/>
            <a:ext cx="303213" cy="77787"/>
          </a:xfrm>
          <a:prstGeom prst="line">
            <a:avLst/>
          </a:prstGeom>
          <a:noFill/>
          <a:ln w="3240">
            <a:solidFill>
              <a:srgbClr val="C00000"/>
            </a:solidFill>
            <a:round/>
            <a:headEnd/>
            <a:tailEnd/>
          </a:ln>
        </p:spPr>
        <p:txBody>
          <a:bodyPr/>
          <a:lstStyle/>
          <a:p>
            <a:endParaRPr lang="en-US"/>
          </a:p>
        </p:txBody>
      </p:sp>
      <p:sp>
        <p:nvSpPr>
          <p:cNvPr id="42017" name="Rectangle 33"/>
          <p:cNvSpPr>
            <a:spLocks noChangeArrowheads="1"/>
          </p:cNvSpPr>
          <p:nvPr/>
        </p:nvSpPr>
        <p:spPr bwMode="auto">
          <a:xfrm>
            <a:off x="3981450" y="3335338"/>
            <a:ext cx="1382713" cy="393700"/>
          </a:xfrm>
          <a:prstGeom prst="rect">
            <a:avLst/>
          </a:prstGeom>
          <a:noFill/>
          <a:ln w="9525">
            <a:noFill/>
            <a:round/>
            <a:headEnd/>
            <a:tailEnd/>
          </a:ln>
        </p:spPr>
        <p:txBody>
          <a:bodyPr wrap="none" lIns="90000" tIns="45000" rIns="90000" bIns="45000"/>
          <a:lstStyle/>
          <a:p>
            <a:pPr>
              <a:tabLst>
                <a:tab pos="723900" algn="l"/>
              </a:tabLst>
            </a:pPr>
            <a:r>
              <a:rPr lang="en-US" sz="1000">
                <a:solidFill>
                  <a:srgbClr val="C00000"/>
                </a:solidFill>
                <a:latin typeface="Calibri" pitchFamily="34" charset="0"/>
              </a:rPr>
              <a:t>requests triggered</a:t>
            </a:r>
          </a:p>
          <a:p>
            <a:pPr>
              <a:tabLst>
                <a:tab pos="723900" algn="l"/>
              </a:tabLst>
            </a:pPr>
            <a:r>
              <a:rPr lang="en-US" sz="1000">
                <a:solidFill>
                  <a:srgbClr val="C00000"/>
                </a:solidFill>
                <a:latin typeface="Calibri" pitchFamily="34" charset="0"/>
              </a:rPr>
              <a:t>by user requests</a:t>
            </a:r>
          </a:p>
        </p:txBody>
      </p:sp>
      <p:sp>
        <p:nvSpPr>
          <p:cNvPr id="42018" name="Oval 34"/>
          <p:cNvSpPr>
            <a:spLocks noChangeArrowheads="1"/>
          </p:cNvSpPr>
          <p:nvPr/>
        </p:nvSpPr>
        <p:spPr bwMode="auto">
          <a:xfrm>
            <a:off x="3000375" y="4168775"/>
            <a:ext cx="85725" cy="74613"/>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19" name="Rectangle 35"/>
          <p:cNvSpPr>
            <a:spLocks noChangeArrowheads="1"/>
          </p:cNvSpPr>
          <p:nvPr/>
        </p:nvSpPr>
        <p:spPr bwMode="auto">
          <a:xfrm>
            <a:off x="2525713" y="4360863"/>
            <a:ext cx="712787" cy="393700"/>
          </a:xfrm>
          <a:prstGeom prst="rect">
            <a:avLst/>
          </a:prstGeom>
          <a:noFill/>
          <a:ln w="9525">
            <a:noFill/>
            <a:round/>
            <a:headEnd/>
            <a:tailEnd/>
          </a:ln>
        </p:spPr>
        <p:txBody>
          <a:bodyPr wrap="none" lIns="90000" tIns="45000" rIns="90000" bIns="45000"/>
          <a:lstStyle/>
          <a:p>
            <a:pPr algn="ctr"/>
            <a:r>
              <a:rPr lang="en-US" sz="1000">
                <a:solidFill>
                  <a:srgbClr val="C00000"/>
                </a:solidFill>
                <a:latin typeface="Calibri" pitchFamily="34" charset="0"/>
              </a:rPr>
              <a:t>deposits</a:t>
            </a:r>
          </a:p>
          <a:p>
            <a:pPr algn="ctr"/>
            <a:r>
              <a:rPr lang="en-US" sz="1000">
                <a:solidFill>
                  <a:srgbClr val="C00000"/>
                </a:solidFill>
                <a:latin typeface="Calibri" pitchFamily="34" charset="0"/>
              </a:rPr>
              <a:t>via ArcLink</a:t>
            </a:r>
          </a:p>
        </p:txBody>
      </p:sp>
      <p:sp>
        <p:nvSpPr>
          <p:cNvPr id="42020" name="Line 36"/>
          <p:cNvSpPr>
            <a:spLocks noChangeShapeType="1"/>
          </p:cNvSpPr>
          <p:nvPr/>
        </p:nvSpPr>
        <p:spPr bwMode="auto">
          <a:xfrm flipH="1">
            <a:off x="2944813" y="4208463"/>
            <a:ext cx="100012" cy="176212"/>
          </a:xfrm>
          <a:prstGeom prst="line">
            <a:avLst/>
          </a:prstGeom>
          <a:noFill/>
          <a:ln w="3240">
            <a:solidFill>
              <a:srgbClr val="C00000"/>
            </a:solidFill>
            <a:round/>
            <a:headEnd/>
            <a:tailEnd/>
          </a:ln>
        </p:spPr>
        <p:txBody>
          <a:bodyPr/>
          <a:lstStyle/>
          <a:p>
            <a:endParaRPr lang="en-US"/>
          </a:p>
        </p:txBody>
      </p:sp>
      <p:sp>
        <p:nvSpPr>
          <p:cNvPr id="42021" name="Oval 37"/>
          <p:cNvSpPr>
            <a:spLocks noChangeArrowheads="1"/>
          </p:cNvSpPr>
          <p:nvPr/>
        </p:nvSpPr>
        <p:spPr bwMode="auto">
          <a:xfrm>
            <a:off x="6105525" y="3713163"/>
            <a:ext cx="85725" cy="74612"/>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22" name="Line 38"/>
          <p:cNvSpPr>
            <a:spLocks noChangeShapeType="1"/>
          </p:cNvSpPr>
          <p:nvPr/>
        </p:nvSpPr>
        <p:spPr bwMode="auto">
          <a:xfrm>
            <a:off x="5856288" y="3751263"/>
            <a:ext cx="250825" cy="1587"/>
          </a:xfrm>
          <a:prstGeom prst="line">
            <a:avLst/>
          </a:prstGeom>
          <a:noFill/>
          <a:ln w="3240">
            <a:solidFill>
              <a:srgbClr val="C00000"/>
            </a:solidFill>
            <a:round/>
            <a:headEnd/>
            <a:tailEnd/>
          </a:ln>
        </p:spPr>
        <p:txBody>
          <a:bodyPr/>
          <a:lstStyle/>
          <a:p>
            <a:endParaRPr lang="en-US"/>
          </a:p>
        </p:txBody>
      </p:sp>
      <p:sp>
        <p:nvSpPr>
          <p:cNvPr id="42023" name="Rectangle 39"/>
          <p:cNvSpPr>
            <a:spLocks noChangeArrowheads="1"/>
          </p:cNvSpPr>
          <p:nvPr/>
        </p:nvSpPr>
        <p:spPr bwMode="auto">
          <a:xfrm>
            <a:off x="5199063" y="3627438"/>
            <a:ext cx="725487" cy="241300"/>
          </a:xfrm>
          <a:prstGeom prst="rect">
            <a:avLst/>
          </a:prstGeom>
          <a:noFill/>
          <a:ln w="9525">
            <a:noFill/>
            <a:round/>
            <a:headEnd/>
            <a:tailEnd/>
          </a:ln>
        </p:spPr>
        <p:txBody>
          <a:bodyPr wrap="none" lIns="90000" tIns="45000" rIns="90000" bIns="45000"/>
          <a:lstStyle/>
          <a:p>
            <a:pPr>
              <a:tabLst>
                <a:tab pos="723900" algn="l"/>
              </a:tabLst>
            </a:pPr>
            <a:r>
              <a:rPr lang="en-US" sz="1000">
                <a:solidFill>
                  <a:srgbClr val="C00000"/>
                </a:solidFill>
                <a:latin typeface="Calibri" pitchFamily="34" charset="0"/>
              </a:rPr>
              <a:t>requests</a:t>
            </a:r>
          </a:p>
        </p:txBody>
      </p:sp>
      <p:sp>
        <p:nvSpPr>
          <p:cNvPr id="42024" name="Oval 40"/>
          <p:cNvSpPr>
            <a:spLocks noChangeArrowheads="1"/>
          </p:cNvSpPr>
          <p:nvPr/>
        </p:nvSpPr>
        <p:spPr bwMode="auto">
          <a:xfrm>
            <a:off x="5730875" y="5126038"/>
            <a:ext cx="85725" cy="74612"/>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25" name="Line 41"/>
          <p:cNvSpPr>
            <a:spLocks noChangeShapeType="1"/>
          </p:cNvSpPr>
          <p:nvPr/>
        </p:nvSpPr>
        <p:spPr bwMode="auto">
          <a:xfrm>
            <a:off x="5588000" y="5011738"/>
            <a:ext cx="155575" cy="125412"/>
          </a:xfrm>
          <a:prstGeom prst="line">
            <a:avLst/>
          </a:prstGeom>
          <a:noFill/>
          <a:ln w="3240">
            <a:solidFill>
              <a:srgbClr val="C00000"/>
            </a:solidFill>
            <a:round/>
            <a:headEnd/>
            <a:tailEnd/>
          </a:ln>
        </p:spPr>
        <p:txBody>
          <a:bodyPr/>
          <a:lstStyle/>
          <a:p>
            <a:endParaRPr lang="en-US"/>
          </a:p>
        </p:txBody>
      </p:sp>
      <p:sp>
        <p:nvSpPr>
          <p:cNvPr id="42026" name="Rectangle 42"/>
          <p:cNvSpPr>
            <a:spLocks noChangeArrowheads="1"/>
          </p:cNvSpPr>
          <p:nvPr/>
        </p:nvSpPr>
        <p:spPr bwMode="auto">
          <a:xfrm>
            <a:off x="5087938" y="4900613"/>
            <a:ext cx="565150" cy="241300"/>
          </a:xfrm>
          <a:prstGeom prst="rect">
            <a:avLst/>
          </a:prstGeom>
          <a:noFill/>
          <a:ln w="9525">
            <a:noFill/>
            <a:round/>
            <a:headEnd/>
            <a:tailEnd/>
          </a:ln>
        </p:spPr>
        <p:txBody>
          <a:bodyPr wrap="none" lIns="90000" tIns="45000" rIns="90000" bIns="45000"/>
          <a:lstStyle/>
          <a:p>
            <a:r>
              <a:rPr lang="en-US" sz="1000">
                <a:solidFill>
                  <a:srgbClr val="C00000"/>
                </a:solidFill>
                <a:latin typeface="Calibri" pitchFamily="34" charset="0"/>
              </a:rPr>
              <a:t>stores</a:t>
            </a:r>
          </a:p>
        </p:txBody>
      </p:sp>
      <p:sp>
        <p:nvSpPr>
          <p:cNvPr id="42027" name="Oval 43"/>
          <p:cNvSpPr>
            <a:spLocks noChangeArrowheads="1"/>
          </p:cNvSpPr>
          <p:nvPr/>
        </p:nvSpPr>
        <p:spPr bwMode="auto">
          <a:xfrm>
            <a:off x="6318250" y="5078413"/>
            <a:ext cx="85725" cy="74612"/>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28" name="Line 44"/>
          <p:cNvSpPr>
            <a:spLocks noChangeShapeType="1"/>
          </p:cNvSpPr>
          <p:nvPr/>
        </p:nvSpPr>
        <p:spPr bwMode="auto">
          <a:xfrm flipH="1">
            <a:off x="6199188" y="5116513"/>
            <a:ext cx="119062" cy="79375"/>
          </a:xfrm>
          <a:prstGeom prst="line">
            <a:avLst/>
          </a:prstGeom>
          <a:noFill/>
          <a:ln w="3240">
            <a:solidFill>
              <a:srgbClr val="C00000"/>
            </a:solidFill>
            <a:round/>
            <a:headEnd/>
            <a:tailEnd/>
          </a:ln>
        </p:spPr>
        <p:txBody>
          <a:bodyPr/>
          <a:lstStyle/>
          <a:p>
            <a:endParaRPr lang="en-US"/>
          </a:p>
        </p:txBody>
      </p:sp>
      <p:sp>
        <p:nvSpPr>
          <p:cNvPr id="42029" name="Rectangle 45"/>
          <p:cNvSpPr>
            <a:spLocks noChangeArrowheads="1"/>
          </p:cNvSpPr>
          <p:nvPr/>
        </p:nvSpPr>
        <p:spPr bwMode="auto">
          <a:xfrm>
            <a:off x="5797550" y="5195888"/>
            <a:ext cx="804863" cy="241300"/>
          </a:xfrm>
          <a:prstGeom prst="rect">
            <a:avLst/>
          </a:prstGeom>
          <a:noFill/>
          <a:ln w="9525">
            <a:noFill/>
            <a:round/>
            <a:headEnd/>
            <a:tailEnd/>
          </a:ln>
        </p:spPr>
        <p:txBody>
          <a:bodyPr wrap="none" lIns="90000" tIns="45000" rIns="90000" bIns="45000"/>
          <a:lstStyle/>
          <a:p>
            <a:pPr>
              <a:tabLst>
                <a:tab pos="723900" algn="l"/>
              </a:tabLst>
            </a:pPr>
            <a:r>
              <a:rPr lang="en-US" sz="1000">
                <a:solidFill>
                  <a:srgbClr val="C00000"/>
                </a:solidFill>
                <a:latin typeface="Calibri" pitchFamily="34" charset="0"/>
              </a:rPr>
              <a:t>maintains</a:t>
            </a:r>
          </a:p>
        </p:txBody>
      </p:sp>
      <p:sp>
        <p:nvSpPr>
          <p:cNvPr id="42030" name="Oval 46"/>
          <p:cNvSpPr>
            <a:spLocks noChangeArrowheads="1"/>
          </p:cNvSpPr>
          <p:nvPr/>
        </p:nvSpPr>
        <p:spPr bwMode="auto">
          <a:xfrm>
            <a:off x="7148513" y="4344988"/>
            <a:ext cx="85725" cy="74612"/>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31" name="Rectangle 47"/>
          <p:cNvSpPr>
            <a:spLocks noChangeArrowheads="1"/>
          </p:cNvSpPr>
          <p:nvPr/>
        </p:nvSpPr>
        <p:spPr bwMode="auto">
          <a:xfrm>
            <a:off x="7289800" y="4559300"/>
            <a:ext cx="1130300" cy="546100"/>
          </a:xfrm>
          <a:prstGeom prst="rect">
            <a:avLst/>
          </a:prstGeom>
          <a:noFill/>
          <a:ln w="9525">
            <a:noFill/>
            <a:round/>
            <a:headEnd/>
            <a:tailEnd/>
          </a:ln>
        </p:spPr>
        <p:txBody>
          <a:bodyPr wrap="none" lIns="90000" tIns="45000" rIns="90000" bIns="45000"/>
          <a:lstStyle/>
          <a:p>
            <a:pPr algn="ctr">
              <a:tabLst>
                <a:tab pos="723900" algn="l"/>
              </a:tabLst>
            </a:pPr>
            <a:r>
              <a:rPr lang="en-US" sz="1000">
                <a:solidFill>
                  <a:srgbClr val="C00000"/>
                </a:solidFill>
                <a:latin typeface="Calibri" pitchFamily="34" charset="0"/>
              </a:rPr>
              <a:t>receives</a:t>
            </a:r>
          </a:p>
          <a:p>
            <a:pPr algn="ctr">
              <a:tabLst>
                <a:tab pos="723900" algn="l"/>
              </a:tabLst>
            </a:pPr>
            <a:r>
              <a:rPr lang="en-US" sz="1000">
                <a:solidFill>
                  <a:srgbClr val="C00000"/>
                </a:solidFill>
                <a:latin typeface="Calibri" pitchFamily="34" charset="0"/>
              </a:rPr>
              <a:t>disseminations</a:t>
            </a:r>
          </a:p>
          <a:p>
            <a:pPr algn="ctr">
              <a:tabLst>
                <a:tab pos="723900" algn="l"/>
              </a:tabLst>
            </a:pPr>
            <a:r>
              <a:rPr lang="en-US" sz="1000">
                <a:solidFill>
                  <a:srgbClr val="C00000"/>
                </a:solidFill>
                <a:latin typeface="Calibri" pitchFamily="34" charset="0"/>
              </a:rPr>
              <a:t>via ArcLink</a:t>
            </a:r>
          </a:p>
        </p:txBody>
      </p:sp>
      <p:sp>
        <p:nvSpPr>
          <p:cNvPr id="42032" name="Line 48"/>
          <p:cNvSpPr>
            <a:spLocks noChangeShapeType="1"/>
          </p:cNvSpPr>
          <p:nvPr/>
        </p:nvSpPr>
        <p:spPr bwMode="auto">
          <a:xfrm>
            <a:off x="7192963" y="4379913"/>
            <a:ext cx="325437" cy="341312"/>
          </a:xfrm>
          <a:prstGeom prst="line">
            <a:avLst/>
          </a:prstGeom>
          <a:noFill/>
          <a:ln w="3240">
            <a:solidFill>
              <a:srgbClr val="C00000"/>
            </a:solidFill>
            <a:round/>
            <a:headEnd/>
            <a:tailEnd/>
          </a:ln>
        </p:spPr>
        <p:txBody>
          <a:bodyPr/>
          <a:lstStyle/>
          <a:p>
            <a:endParaRPr lang="en-US"/>
          </a:p>
        </p:txBody>
      </p:sp>
      <p:sp>
        <p:nvSpPr>
          <p:cNvPr id="42033" name="Oval 49"/>
          <p:cNvSpPr>
            <a:spLocks noChangeArrowheads="1"/>
          </p:cNvSpPr>
          <p:nvPr/>
        </p:nvSpPr>
        <p:spPr bwMode="auto">
          <a:xfrm>
            <a:off x="7283450" y="5389563"/>
            <a:ext cx="85725" cy="74612"/>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34" name="Line 50"/>
          <p:cNvSpPr>
            <a:spLocks noChangeShapeType="1"/>
          </p:cNvSpPr>
          <p:nvPr/>
        </p:nvSpPr>
        <p:spPr bwMode="auto">
          <a:xfrm flipV="1">
            <a:off x="7370763" y="5365750"/>
            <a:ext cx="271462" cy="63500"/>
          </a:xfrm>
          <a:prstGeom prst="line">
            <a:avLst/>
          </a:prstGeom>
          <a:noFill/>
          <a:ln w="3240">
            <a:solidFill>
              <a:srgbClr val="C00000"/>
            </a:solidFill>
            <a:round/>
            <a:headEnd/>
            <a:tailEnd/>
          </a:ln>
        </p:spPr>
        <p:txBody>
          <a:bodyPr/>
          <a:lstStyle/>
          <a:p>
            <a:endParaRPr lang="en-US"/>
          </a:p>
        </p:txBody>
      </p:sp>
      <p:sp>
        <p:nvSpPr>
          <p:cNvPr id="42035" name="Rectangle 51"/>
          <p:cNvSpPr>
            <a:spLocks noChangeArrowheads="1"/>
          </p:cNvSpPr>
          <p:nvPr/>
        </p:nvSpPr>
        <p:spPr bwMode="auto">
          <a:xfrm>
            <a:off x="7588250" y="5243513"/>
            <a:ext cx="798513" cy="241300"/>
          </a:xfrm>
          <a:prstGeom prst="rect">
            <a:avLst/>
          </a:prstGeom>
          <a:noFill/>
          <a:ln w="9525">
            <a:noFill/>
            <a:round/>
            <a:headEnd/>
            <a:tailEnd/>
          </a:ln>
        </p:spPr>
        <p:txBody>
          <a:bodyPr wrap="none" lIns="90000" tIns="45000" rIns="90000" bIns="45000"/>
          <a:lstStyle/>
          <a:p>
            <a:pPr>
              <a:tabLst>
                <a:tab pos="723900" algn="l"/>
              </a:tabLst>
            </a:pPr>
            <a:r>
              <a:rPr lang="en-US" sz="1000">
                <a:solidFill>
                  <a:srgbClr val="C00000"/>
                </a:solidFill>
                <a:latin typeface="Calibri" pitchFamily="34" charset="0"/>
              </a:rPr>
              <a:t>replicates</a:t>
            </a:r>
          </a:p>
        </p:txBody>
      </p:sp>
      <p:sp>
        <p:nvSpPr>
          <p:cNvPr id="42036" name="Rectangle 52"/>
          <p:cNvSpPr>
            <a:spLocks noChangeArrowheads="1"/>
          </p:cNvSpPr>
          <p:nvPr/>
        </p:nvSpPr>
        <p:spPr bwMode="auto">
          <a:xfrm>
            <a:off x="3371850" y="4060825"/>
            <a:ext cx="971550" cy="739775"/>
          </a:xfrm>
          <a:prstGeom prst="rect">
            <a:avLst/>
          </a:prstGeom>
          <a:solidFill>
            <a:srgbClr val="FFFFCC"/>
          </a:solidFill>
          <a:ln w="9525">
            <a:solidFill>
              <a:srgbClr val="000000"/>
            </a:solidFill>
            <a:round/>
            <a:headEnd/>
            <a:tailEnd/>
          </a:ln>
        </p:spPr>
        <p:txBody>
          <a:bodyPr wrap="none" lIns="90000" tIns="45000" rIns="90000" bIns="45000"/>
          <a:lstStyle/>
          <a:p>
            <a:pPr algn="ctr">
              <a:tabLst>
                <a:tab pos="723900" algn="l"/>
              </a:tabLst>
            </a:pPr>
            <a:r>
              <a:rPr lang="en-US" sz="1000">
                <a:solidFill>
                  <a:srgbClr val="000000"/>
                </a:solidFill>
                <a:latin typeface="Calibri" pitchFamily="34" charset="0"/>
              </a:rPr>
              <a:t>Mini-seed</a:t>
            </a:r>
          </a:p>
          <a:p>
            <a:pPr algn="ctr">
              <a:tabLst>
                <a:tab pos="723900" algn="l"/>
              </a:tabLst>
            </a:pPr>
            <a:r>
              <a:rPr lang="en-US" sz="1000">
                <a:solidFill>
                  <a:srgbClr val="000000"/>
                </a:solidFill>
                <a:latin typeface="Calibri" pitchFamily="34" charset="0"/>
              </a:rPr>
              <a:t>Repository</a:t>
            </a:r>
          </a:p>
          <a:p>
            <a:pPr algn="ctr">
              <a:tabLst>
                <a:tab pos="723900" algn="l"/>
              </a:tabLst>
            </a:pPr>
            <a:r>
              <a:rPr lang="en-US" sz="1000">
                <a:solidFill>
                  <a:srgbClr val="000000"/>
                </a:solidFill>
                <a:latin typeface="Calibri" pitchFamily="34" charset="0"/>
              </a:rPr>
              <a:t>(filesystem </a:t>
            </a:r>
          </a:p>
          <a:p>
            <a:pPr algn="ctr">
              <a:tabLst>
                <a:tab pos="723900" algn="l"/>
              </a:tabLst>
            </a:pPr>
            <a:r>
              <a:rPr lang="en-US" sz="1000">
                <a:solidFill>
                  <a:srgbClr val="000000"/>
                </a:solidFill>
                <a:latin typeface="Calibri" pitchFamily="34" charset="0"/>
              </a:rPr>
              <a:t>based)</a:t>
            </a:r>
          </a:p>
        </p:txBody>
      </p:sp>
      <p:sp>
        <p:nvSpPr>
          <p:cNvPr id="42037" name="Oval 53"/>
          <p:cNvSpPr>
            <a:spLocks noChangeArrowheads="1"/>
          </p:cNvSpPr>
          <p:nvPr/>
        </p:nvSpPr>
        <p:spPr bwMode="auto">
          <a:xfrm>
            <a:off x="2819400" y="5173663"/>
            <a:ext cx="85725" cy="74612"/>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38" name="Line 54"/>
          <p:cNvSpPr>
            <a:spLocks noChangeShapeType="1"/>
          </p:cNvSpPr>
          <p:nvPr/>
        </p:nvSpPr>
        <p:spPr bwMode="auto">
          <a:xfrm flipH="1" flipV="1">
            <a:off x="2620963" y="5033963"/>
            <a:ext cx="250825" cy="179387"/>
          </a:xfrm>
          <a:prstGeom prst="line">
            <a:avLst/>
          </a:prstGeom>
          <a:noFill/>
          <a:ln w="3240">
            <a:solidFill>
              <a:srgbClr val="C00000"/>
            </a:solidFill>
            <a:round/>
            <a:headEnd/>
            <a:tailEnd/>
          </a:ln>
        </p:spPr>
        <p:txBody>
          <a:bodyPr/>
          <a:lstStyle/>
          <a:p>
            <a:endParaRPr lang="en-US"/>
          </a:p>
        </p:txBody>
      </p:sp>
      <p:sp>
        <p:nvSpPr>
          <p:cNvPr id="42039" name="Rectangle 55"/>
          <p:cNvSpPr>
            <a:spLocks noChangeArrowheads="1"/>
          </p:cNvSpPr>
          <p:nvPr/>
        </p:nvSpPr>
        <p:spPr bwMode="auto">
          <a:xfrm>
            <a:off x="2087563" y="4805363"/>
            <a:ext cx="798512" cy="241300"/>
          </a:xfrm>
          <a:prstGeom prst="rect">
            <a:avLst/>
          </a:prstGeom>
          <a:noFill/>
          <a:ln w="9525">
            <a:noFill/>
            <a:round/>
            <a:headEnd/>
            <a:tailEnd/>
          </a:ln>
        </p:spPr>
        <p:txBody>
          <a:bodyPr wrap="none" lIns="90000" tIns="45000" rIns="90000" bIns="45000"/>
          <a:lstStyle/>
          <a:p>
            <a:pPr>
              <a:tabLst>
                <a:tab pos="723900" algn="l"/>
              </a:tabLst>
            </a:pPr>
            <a:r>
              <a:rPr lang="en-US" sz="1000">
                <a:solidFill>
                  <a:srgbClr val="C00000"/>
                </a:solidFill>
                <a:latin typeface="Calibri" pitchFamily="34" charset="0"/>
              </a:rPr>
              <a:t>replicates</a:t>
            </a:r>
          </a:p>
        </p:txBody>
      </p:sp>
      <p:sp>
        <p:nvSpPr>
          <p:cNvPr id="42040" name="Rectangle 56"/>
          <p:cNvSpPr>
            <a:spLocks noChangeArrowheads="1"/>
          </p:cNvSpPr>
          <p:nvPr/>
        </p:nvSpPr>
        <p:spPr bwMode="auto">
          <a:xfrm>
            <a:off x="2260600" y="5418138"/>
            <a:ext cx="947738" cy="241300"/>
          </a:xfrm>
          <a:prstGeom prst="rect">
            <a:avLst/>
          </a:prstGeom>
          <a:solidFill>
            <a:srgbClr val="FFFFCC"/>
          </a:solidFill>
          <a:ln w="9525">
            <a:solidFill>
              <a:srgbClr val="000000"/>
            </a:solidFill>
            <a:round/>
            <a:headEnd/>
            <a:tailEnd/>
          </a:ln>
        </p:spPr>
        <p:txBody>
          <a:bodyPr wrap="none" lIns="90000" tIns="45000" rIns="90000" bIns="45000"/>
          <a:lstStyle/>
          <a:p>
            <a:pPr algn="ctr">
              <a:tabLst>
                <a:tab pos="723900" algn="l"/>
              </a:tabLst>
            </a:pPr>
            <a:r>
              <a:rPr lang="en-US" sz="1000">
                <a:solidFill>
                  <a:srgbClr val="000000"/>
                </a:solidFill>
                <a:latin typeface="Calibri" pitchFamily="34" charset="0"/>
              </a:rPr>
              <a:t>repository C</a:t>
            </a:r>
          </a:p>
        </p:txBody>
      </p:sp>
      <p:sp>
        <p:nvSpPr>
          <p:cNvPr id="42041" name="Line 57"/>
          <p:cNvSpPr>
            <a:spLocks noChangeShapeType="1"/>
          </p:cNvSpPr>
          <p:nvPr/>
        </p:nvSpPr>
        <p:spPr bwMode="auto">
          <a:xfrm>
            <a:off x="5003800" y="4192588"/>
            <a:ext cx="685800" cy="457200"/>
          </a:xfrm>
          <a:prstGeom prst="line">
            <a:avLst/>
          </a:prstGeom>
          <a:noFill/>
          <a:ln w="3240">
            <a:solidFill>
              <a:srgbClr val="000000"/>
            </a:solidFill>
            <a:round/>
            <a:headEnd/>
            <a:tailEnd type="triangle" w="med" len="med"/>
          </a:ln>
        </p:spPr>
        <p:txBody>
          <a:bodyPr/>
          <a:lstStyle/>
          <a:p>
            <a:endParaRPr lang="en-US"/>
          </a:p>
        </p:txBody>
      </p:sp>
      <p:sp>
        <p:nvSpPr>
          <p:cNvPr id="42042" name="Oval 58"/>
          <p:cNvSpPr>
            <a:spLocks noChangeArrowheads="1"/>
          </p:cNvSpPr>
          <p:nvPr/>
        </p:nvSpPr>
        <p:spPr bwMode="auto">
          <a:xfrm>
            <a:off x="6537325" y="4146550"/>
            <a:ext cx="85725" cy="74613"/>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43" name="Line 59"/>
          <p:cNvSpPr>
            <a:spLocks noChangeShapeType="1"/>
          </p:cNvSpPr>
          <p:nvPr/>
        </p:nvSpPr>
        <p:spPr bwMode="auto">
          <a:xfrm flipH="1">
            <a:off x="6573838" y="3963988"/>
            <a:ext cx="296862" cy="220662"/>
          </a:xfrm>
          <a:prstGeom prst="line">
            <a:avLst/>
          </a:prstGeom>
          <a:noFill/>
          <a:ln w="3240">
            <a:solidFill>
              <a:srgbClr val="C00000"/>
            </a:solidFill>
            <a:round/>
            <a:headEnd/>
            <a:tailEnd/>
          </a:ln>
        </p:spPr>
        <p:txBody>
          <a:bodyPr/>
          <a:lstStyle/>
          <a:p>
            <a:endParaRPr lang="en-US"/>
          </a:p>
        </p:txBody>
      </p:sp>
      <p:sp>
        <p:nvSpPr>
          <p:cNvPr id="42044" name="Rectangle 60"/>
          <p:cNvSpPr>
            <a:spLocks noChangeArrowheads="1"/>
          </p:cNvSpPr>
          <p:nvPr/>
        </p:nvSpPr>
        <p:spPr bwMode="auto">
          <a:xfrm>
            <a:off x="6761163" y="3757613"/>
            <a:ext cx="725487" cy="241300"/>
          </a:xfrm>
          <a:prstGeom prst="rect">
            <a:avLst/>
          </a:prstGeom>
          <a:noFill/>
          <a:ln w="9525">
            <a:noFill/>
            <a:round/>
            <a:headEnd/>
            <a:tailEnd/>
          </a:ln>
        </p:spPr>
        <p:txBody>
          <a:bodyPr wrap="none" lIns="90000" tIns="45000" rIns="90000" bIns="45000"/>
          <a:lstStyle/>
          <a:p>
            <a:pPr>
              <a:tabLst>
                <a:tab pos="723900" algn="l"/>
              </a:tabLst>
            </a:pPr>
            <a:r>
              <a:rPr lang="en-US" sz="1000">
                <a:solidFill>
                  <a:srgbClr val="C00000"/>
                </a:solidFill>
                <a:latin typeface="Calibri" pitchFamily="34" charset="0"/>
              </a:rPr>
              <a:t>requests</a:t>
            </a:r>
          </a:p>
        </p:txBody>
      </p:sp>
      <p:sp>
        <p:nvSpPr>
          <p:cNvPr id="42045" name="Oval 61"/>
          <p:cNvSpPr>
            <a:spLocks noChangeArrowheads="1"/>
          </p:cNvSpPr>
          <p:nvPr/>
        </p:nvSpPr>
        <p:spPr bwMode="auto">
          <a:xfrm>
            <a:off x="5340350" y="4418013"/>
            <a:ext cx="85725" cy="74612"/>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46" name="Rectangle 62"/>
          <p:cNvSpPr>
            <a:spLocks noChangeArrowheads="1"/>
          </p:cNvSpPr>
          <p:nvPr/>
        </p:nvSpPr>
        <p:spPr bwMode="auto">
          <a:xfrm>
            <a:off x="4460875" y="4613275"/>
            <a:ext cx="712788" cy="393700"/>
          </a:xfrm>
          <a:prstGeom prst="rect">
            <a:avLst/>
          </a:prstGeom>
          <a:noFill/>
          <a:ln w="9525">
            <a:noFill/>
            <a:round/>
            <a:headEnd/>
            <a:tailEnd/>
          </a:ln>
        </p:spPr>
        <p:txBody>
          <a:bodyPr wrap="none" lIns="90000" tIns="45000" rIns="90000" bIns="45000"/>
          <a:lstStyle/>
          <a:p>
            <a:pPr algn="ctr"/>
            <a:r>
              <a:rPr lang="en-US" sz="1000">
                <a:solidFill>
                  <a:srgbClr val="C00000"/>
                </a:solidFill>
                <a:latin typeface="Calibri" pitchFamily="34" charset="0"/>
              </a:rPr>
              <a:t>deposits</a:t>
            </a:r>
          </a:p>
          <a:p>
            <a:pPr algn="ctr"/>
            <a:r>
              <a:rPr lang="en-US" sz="1000">
                <a:solidFill>
                  <a:srgbClr val="C00000"/>
                </a:solidFill>
                <a:latin typeface="Calibri" pitchFamily="34" charset="0"/>
              </a:rPr>
              <a:t>via ArcLink</a:t>
            </a:r>
          </a:p>
        </p:txBody>
      </p:sp>
      <p:sp>
        <p:nvSpPr>
          <p:cNvPr id="42047" name="Line 63"/>
          <p:cNvSpPr>
            <a:spLocks noChangeShapeType="1"/>
          </p:cNvSpPr>
          <p:nvPr/>
        </p:nvSpPr>
        <p:spPr bwMode="auto">
          <a:xfrm flipH="1">
            <a:off x="5029200" y="4459288"/>
            <a:ext cx="357188" cy="239712"/>
          </a:xfrm>
          <a:prstGeom prst="line">
            <a:avLst/>
          </a:prstGeom>
          <a:noFill/>
          <a:ln w="3240">
            <a:solidFill>
              <a:srgbClr val="C00000"/>
            </a:solidFill>
            <a:round/>
            <a:headEnd/>
            <a:tailEnd/>
          </a:ln>
        </p:spPr>
        <p:txBody>
          <a:bodyPr/>
          <a:lstStyle/>
          <a:p>
            <a:endParaRPr lang="en-US"/>
          </a:p>
        </p:txBody>
      </p:sp>
      <p:sp>
        <p:nvSpPr>
          <p:cNvPr id="42048" name="Rectangle 64"/>
          <p:cNvSpPr>
            <a:spLocks noChangeArrowheads="1"/>
          </p:cNvSpPr>
          <p:nvPr/>
        </p:nvSpPr>
        <p:spPr bwMode="auto">
          <a:xfrm>
            <a:off x="4792663" y="4048125"/>
            <a:ext cx="912812" cy="241300"/>
          </a:xfrm>
          <a:prstGeom prst="rect">
            <a:avLst/>
          </a:prstGeom>
          <a:solidFill>
            <a:srgbClr val="C6D9F1"/>
          </a:solidFill>
          <a:ln w="9525">
            <a:solidFill>
              <a:srgbClr val="000000"/>
            </a:solidFill>
            <a:round/>
            <a:headEnd/>
            <a:tailEnd/>
          </a:ln>
        </p:spPr>
        <p:txBody>
          <a:bodyPr wrap="none" lIns="90000" tIns="45000" rIns="90000" bIns="45000"/>
          <a:lstStyle/>
          <a:p>
            <a:pPr algn="ctr">
              <a:tabLst>
                <a:tab pos="723900" algn="l"/>
              </a:tabLst>
            </a:pPr>
            <a:r>
              <a:rPr lang="en-US" sz="1000">
                <a:solidFill>
                  <a:srgbClr val="000000"/>
                </a:solidFill>
                <a:latin typeface="Calibri" pitchFamily="34" charset="0"/>
              </a:rPr>
              <a:t>Depositor 3</a:t>
            </a:r>
          </a:p>
        </p:txBody>
      </p:sp>
      <p:sp>
        <p:nvSpPr>
          <p:cNvPr id="42049" name="Rectangle 65"/>
          <p:cNvSpPr>
            <a:spLocks noChangeArrowheads="1"/>
          </p:cNvSpPr>
          <p:nvPr/>
        </p:nvSpPr>
        <p:spPr bwMode="auto">
          <a:xfrm>
            <a:off x="2651125" y="3163888"/>
            <a:ext cx="1004888" cy="346075"/>
          </a:xfrm>
          <a:prstGeom prst="rect">
            <a:avLst/>
          </a:prstGeom>
          <a:solidFill>
            <a:srgbClr val="FFFFCC"/>
          </a:solidFill>
          <a:ln w="9525">
            <a:solidFill>
              <a:srgbClr val="000000"/>
            </a:solidFill>
            <a:round/>
            <a:headEnd/>
            <a:tailEnd/>
          </a:ln>
        </p:spPr>
        <p:txBody>
          <a:bodyPr wrap="none" lIns="90000" tIns="45000" rIns="90000" bIns="45000"/>
          <a:lstStyle/>
          <a:p>
            <a:pPr algn="ctr">
              <a:tabLst>
                <a:tab pos="723900" algn="l"/>
              </a:tabLst>
            </a:pPr>
            <a:r>
              <a:rPr lang="en-US" sz="1000">
                <a:solidFill>
                  <a:srgbClr val="000000"/>
                </a:solidFill>
                <a:latin typeface="Calibri" pitchFamily="34" charset="0"/>
              </a:rPr>
              <a:t>Dataless</a:t>
            </a:r>
          </a:p>
          <a:p>
            <a:pPr algn="ctr">
              <a:tabLst>
                <a:tab pos="723900" algn="l"/>
              </a:tabLst>
            </a:pPr>
            <a:r>
              <a:rPr lang="en-US" sz="1000">
                <a:solidFill>
                  <a:srgbClr val="000000"/>
                </a:solidFill>
                <a:latin typeface="Calibri" pitchFamily="34" charset="0"/>
              </a:rPr>
              <a:t>Repository (DB)</a:t>
            </a:r>
          </a:p>
        </p:txBody>
      </p:sp>
      <p:sp>
        <p:nvSpPr>
          <p:cNvPr id="42050" name="Line 66"/>
          <p:cNvSpPr>
            <a:spLocks noChangeShapeType="1"/>
          </p:cNvSpPr>
          <p:nvPr/>
        </p:nvSpPr>
        <p:spPr bwMode="auto">
          <a:xfrm flipH="1" flipV="1">
            <a:off x="3402013" y="3505200"/>
            <a:ext cx="1374775" cy="688975"/>
          </a:xfrm>
          <a:prstGeom prst="line">
            <a:avLst/>
          </a:prstGeom>
          <a:noFill/>
          <a:ln w="3240">
            <a:solidFill>
              <a:srgbClr val="000000"/>
            </a:solidFill>
            <a:round/>
            <a:headEnd type="triangle" w="med" len="med"/>
            <a:tailEnd type="triangle" w="med" len="med"/>
          </a:ln>
        </p:spPr>
        <p:txBody>
          <a:bodyPr/>
          <a:lstStyle/>
          <a:p>
            <a:endParaRPr lang="en-US"/>
          </a:p>
        </p:txBody>
      </p:sp>
      <p:sp>
        <p:nvSpPr>
          <p:cNvPr id="42051" name="Rectangle 67"/>
          <p:cNvSpPr>
            <a:spLocks noChangeArrowheads="1"/>
          </p:cNvSpPr>
          <p:nvPr/>
        </p:nvSpPr>
        <p:spPr bwMode="auto">
          <a:xfrm>
            <a:off x="685800" y="3200400"/>
            <a:ext cx="1487488" cy="346075"/>
          </a:xfrm>
          <a:prstGeom prst="rect">
            <a:avLst/>
          </a:prstGeom>
          <a:solidFill>
            <a:srgbClr val="FFFFCC"/>
          </a:solidFill>
          <a:ln w="9525">
            <a:solidFill>
              <a:srgbClr val="000000"/>
            </a:solidFill>
            <a:round/>
            <a:headEnd/>
            <a:tailEnd/>
          </a:ln>
        </p:spPr>
        <p:txBody>
          <a:bodyPr wrap="none" lIns="90000" tIns="45000" rIns="90000" bIns="45000"/>
          <a:lstStyle/>
          <a:p>
            <a:pPr algn="ctr">
              <a:tabLst>
                <a:tab pos="723900" algn="l"/>
                <a:tab pos="1447800" algn="l"/>
              </a:tabLst>
            </a:pPr>
            <a:r>
              <a:rPr lang="en-US" sz="1000">
                <a:solidFill>
                  <a:srgbClr val="000000"/>
                </a:solidFill>
                <a:latin typeface="Calibri" pitchFamily="34" charset="0"/>
              </a:rPr>
              <a:t>Person who manually </a:t>
            </a:r>
          </a:p>
          <a:p>
            <a:pPr algn="ctr">
              <a:tabLst>
                <a:tab pos="723900" algn="l"/>
                <a:tab pos="1447800" algn="l"/>
              </a:tabLst>
            </a:pPr>
            <a:r>
              <a:rPr lang="en-US" sz="1000">
                <a:solidFill>
                  <a:srgbClr val="000000"/>
                </a:solidFill>
                <a:latin typeface="Calibri" pitchFamily="34" charset="0"/>
              </a:rPr>
              <a:t>creates the dataless</a:t>
            </a:r>
          </a:p>
        </p:txBody>
      </p:sp>
      <p:sp>
        <p:nvSpPr>
          <p:cNvPr id="42052" name="Oval 68"/>
          <p:cNvSpPr>
            <a:spLocks noChangeArrowheads="1"/>
          </p:cNvSpPr>
          <p:nvPr/>
        </p:nvSpPr>
        <p:spPr bwMode="auto">
          <a:xfrm>
            <a:off x="2352675" y="3413125"/>
            <a:ext cx="85725" cy="74613"/>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53" name="Line 69"/>
          <p:cNvSpPr>
            <a:spLocks noChangeShapeType="1"/>
          </p:cNvSpPr>
          <p:nvPr/>
        </p:nvSpPr>
        <p:spPr bwMode="auto">
          <a:xfrm flipH="1" flipV="1">
            <a:off x="2259013" y="3240088"/>
            <a:ext cx="138112" cy="214312"/>
          </a:xfrm>
          <a:prstGeom prst="line">
            <a:avLst/>
          </a:prstGeom>
          <a:noFill/>
          <a:ln w="3240">
            <a:solidFill>
              <a:srgbClr val="C00000"/>
            </a:solidFill>
            <a:round/>
            <a:headEnd/>
            <a:tailEnd/>
          </a:ln>
        </p:spPr>
        <p:txBody>
          <a:bodyPr/>
          <a:lstStyle/>
          <a:p>
            <a:endParaRPr lang="en-US"/>
          </a:p>
        </p:txBody>
      </p:sp>
      <p:sp>
        <p:nvSpPr>
          <p:cNvPr id="42054" name="Rectangle 70"/>
          <p:cNvSpPr>
            <a:spLocks noChangeArrowheads="1"/>
          </p:cNvSpPr>
          <p:nvPr/>
        </p:nvSpPr>
        <p:spPr bwMode="auto">
          <a:xfrm>
            <a:off x="1949450" y="2847975"/>
            <a:ext cx="712788" cy="393700"/>
          </a:xfrm>
          <a:prstGeom prst="rect">
            <a:avLst/>
          </a:prstGeom>
          <a:noFill/>
          <a:ln w="9525">
            <a:noFill/>
            <a:round/>
            <a:headEnd/>
            <a:tailEnd/>
          </a:ln>
        </p:spPr>
        <p:txBody>
          <a:bodyPr wrap="none" lIns="90000" tIns="45000" rIns="90000" bIns="45000"/>
          <a:lstStyle/>
          <a:p>
            <a:pPr algn="ctr"/>
            <a:r>
              <a:rPr lang="en-US" sz="1000">
                <a:solidFill>
                  <a:srgbClr val="C00000"/>
                </a:solidFill>
                <a:latin typeface="Calibri" pitchFamily="34" charset="0"/>
              </a:rPr>
              <a:t>deposits</a:t>
            </a:r>
          </a:p>
          <a:p>
            <a:pPr algn="ctr"/>
            <a:r>
              <a:rPr lang="en-US" sz="1000">
                <a:solidFill>
                  <a:srgbClr val="C00000"/>
                </a:solidFill>
                <a:latin typeface="Calibri" pitchFamily="34" charset="0"/>
              </a:rPr>
              <a:t>via RAP2</a:t>
            </a:r>
          </a:p>
        </p:txBody>
      </p:sp>
      <p:sp>
        <p:nvSpPr>
          <p:cNvPr id="42055" name="Oval 71"/>
          <p:cNvSpPr>
            <a:spLocks noChangeArrowheads="1"/>
          </p:cNvSpPr>
          <p:nvPr/>
        </p:nvSpPr>
        <p:spPr bwMode="auto">
          <a:xfrm>
            <a:off x="1244600" y="3844925"/>
            <a:ext cx="85725" cy="74613"/>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56" name="Line 72"/>
          <p:cNvSpPr>
            <a:spLocks noChangeShapeType="1"/>
          </p:cNvSpPr>
          <p:nvPr/>
        </p:nvSpPr>
        <p:spPr bwMode="auto">
          <a:xfrm flipH="1" flipV="1">
            <a:off x="973138" y="3768725"/>
            <a:ext cx="280987" cy="117475"/>
          </a:xfrm>
          <a:prstGeom prst="line">
            <a:avLst/>
          </a:prstGeom>
          <a:noFill/>
          <a:ln w="3240">
            <a:solidFill>
              <a:srgbClr val="C00000"/>
            </a:solidFill>
            <a:round/>
            <a:headEnd/>
            <a:tailEnd/>
          </a:ln>
        </p:spPr>
        <p:txBody>
          <a:bodyPr/>
          <a:lstStyle/>
          <a:p>
            <a:endParaRPr lang="en-US"/>
          </a:p>
        </p:txBody>
      </p:sp>
      <p:sp>
        <p:nvSpPr>
          <p:cNvPr id="42057" name="Rectangle 73"/>
          <p:cNvSpPr>
            <a:spLocks noChangeArrowheads="1"/>
          </p:cNvSpPr>
          <p:nvPr/>
        </p:nvSpPr>
        <p:spPr bwMode="auto">
          <a:xfrm>
            <a:off x="444500" y="3589338"/>
            <a:ext cx="895350" cy="241300"/>
          </a:xfrm>
          <a:prstGeom prst="rect">
            <a:avLst/>
          </a:prstGeom>
          <a:noFill/>
          <a:ln w="9525">
            <a:noFill/>
            <a:round/>
            <a:headEnd/>
            <a:tailEnd/>
          </a:ln>
        </p:spPr>
        <p:txBody>
          <a:bodyPr wrap="none" lIns="90000" tIns="45000" rIns="90000" bIns="45000"/>
          <a:lstStyle/>
          <a:p>
            <a:pPr>
              <a:tabLst>
                <a:tab pos="723900" algn="l"/>
              </a:tabLst>
            </a:pPr>
            <a:r>
              <a:rPr lang="en-US" sz="1000">
                <a:solidFill>
                  <a:srgbClr val="C00000"/>
                </a:solidFill>
                <a:latin typeface="Calibri" pitchFamily="34" charset="0"/>
              </a:rPr>
              <a:t>hands-over</a:t>
            </a:r>
          </a:p>
        </p:txBody>
      </p:sp>
      <p:sp>
        <p:nvSpPr>
          <p:cNvPr id="42058" name="Oval 74"/>
          <p:cNvSpPr>
            <a:spLocks noChangeArrowheads="1"/>
          </p:cNvSpPr>
          <p:nvPr/>
        </p:nvSpPr>
        <p:spPr bwMode="auto">
          <a:xfrm>
            <a:off x="4130675" y="3838575"/>
            <a:ext cx="85725" cy="74613"/>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59" name="Line 75"/>
          <p:cNvSpPr>
            <a:spLocks noChangeShapeType="1"/>
          </p:cNvSpPr>
          <p:nvPr/>
        </p:nvSpPr>
        <p:spPr bwMode="auto">
          <a:xfrm flipH="1">
            <a:off x="4178300" y="3698875"/>
            <a:ext cx="334963" cy="150813"/>
          </a:xfrm>
          <a:prstGeom prst="line">
            <a:avLst/>
          </a:prstGeom>
          <a:noFill/>
          <a:ln w="3240">
            <a:solidFill>
              <a:srgbClr val="C00000"/>
            </a:solidFill>
            <a:round/>
            <a:headEnd/>
            <a:tailEnd/>
          </a:ln>
        </p:spPr>
        <p:txBody>
          <a:bodyPr/>
          <a:lstStyle/>
          <a:p>
            <a:endParaRPr lang="en-US"/>
          </a:p>
        </p:txBody>
      </p:sp>
      <p:sp>
        <p:nvSpPr>
          <p:cNvPr id="42060" name="Oval 76"/>
          <p:cNvSpPr>
            <a:spLocks noChangeArrowheads="1"/>
          </p:cNvSpPr>
          <p:nvPr/>
        </p:nvSpPr>
        <p:spPr bwMode="auto">
          <a:xfrm>
            <a:off x="4511675" y="4168775"/>
            <a:ext cx="85725" cy="74613"/>
          </a:xfrm>
          <a:prstGeom prst="ellipse">
            <a:avLst/>
          </a:prstGeom>
          <a:noFill/>
          <a:ln w="3240">
            <a:solidFill>
              <a:srgbClr val="C00000"/>
            </a:solidFill>
            <a:round/>
            <a:headEnd/>
            <a:tailEnd/>
          </a:ln>
        </p:spPr>
        <p:txBody>
          <a:bodyPr wrap="none" anchor="ctr"/>
          <a:lstStyle/>
          <a:p>
            <a:endParaRPr lang="it-IT">
              <a:latin typeface="Calibri" pitchFamily="34" charset="0"/>
            </a:endParaRPr>
          </a:p>
        </p:txBody>
      </p:sp>
      <p:sp>
        <p:nvSpPr>
          <p:cNvPr id="42061" name="Line 77"/>
          <p:cNvSpPr>
            <a:spLocks noChangeShapeType="1"/>
          </p:cNvSpPr>
          <p:nvPr/>
        </p:nvSpPr>
        <p:spPr bwMode="auto">
          <a:xfrm flipV="1">
            <a:off x="4556125" y="3698875"/>
            <a:ext cx="26988" cy="476250"/>
          </a:xfrm>
          <a:prstGeom prst="line">
            <a:avLst/>
          </a:prstGeom>
          <a:noFill/>
          <a:ln w="3240">
            <a:solidFill>
              <a:srgbClr val="C00000"/>
            </a:solidFill>
            <a:round/>
            <a:headEnd/>
            <a:tailEnd/>
          </a:ln>
        </p:spPr>
        <p:txBody>
          <a:bodyPr/>
          <a:lstStyle/>
          <a:p>
            <a:endParaRPr lang="en-US"/>
          </a:p>
        </p:txBody>
      </p:sp>
      <p:sp>
        <p:nvSpPr>
          <p:cNvPr id="42062" name="Line 78"/>
          <p:cNvSpPr>
            <a:spLocks noChangeShapeType="1"/>
          </p:cNvSpPr>
          <p:nvPr/>
        </p:nvSpPr>
        <p:spPr bwMode="auto">
          <a:xfrm flipH="1">
            <a:off x="3067050" y="3506788"/>
            <a:ext cx="109538" cy="269875"/>
          </a:xfrm>
          <a:prstGeom prst="line">
            <a:avLst/>
          </a:prstGeom>
          <a:noFill/>
          <a:ln w="3240">
            <a:solidFill>
              <a:srgbClr val="0000FF"/>
            </a:solidFill>
            <a:round/>
            <a:headEnd/>
            <a:tailEnd/>
          </a:ln>
        </p:spPr>
        <p:txBody>
          <a:bodyPr/>
          <a:lstStyle/>
          <a:p>
            <a:endParaRPr lang="en-US"/>
          </a:p>
        </p:txBody>
      </p:sp>
      <p:sp>
        <p:nvSpPr>
          <p:cNvPr id="42063" name="Rectangle 79"/>
          <p:cNvSpPr>
            <a:spLocks noChangeArrowheads="1"/>
          </p:cNvSpPr>
          <p:nvPr/>
        </p:nvSpPr>
        <p:spPr bwMode="auto">
          <a:xfrm>
            <a:off x="2717800" y="3752850"/>
            <a:ext cx="684213" cy="209550"/>
          </a:xfrm>
          <a:prstGeom prst="rect">
            <a:avLst/>
          </a:prstGeom>
          <a:noFill/>
          <a:ln w="9525">
            <a:noFill/>
            <a:round/>
            <a:headEnd/>
            <a:tailEnd/>
          </a:ln>
        </p:spPr>
        <p:txBody>
          <a:bodyPr wrap="none" lIns="90000" tIns="45000" rIns="90000" bIns="45000"/>
          <a:lstStyle/>
          <a:p>
            <a:r>
              <a:rPr lang="en-US" sz="1000">
                <a:solidFill>
                  <a:srgbClr val="000000"/>
                </a:solidFill>
                <a:latin typeface="Calibri" pitchFamily="34" charset="0"/>
              </a:rPr>
              <a:t>metadata</a:t>
            </a:r>
          </a:p>
        </p:txBody>
      </p:sp>
      <p:sp>
        <p:nvSpPr>
          <p:cNvPr id="42064" name="Rectangle 80"/>
          <p:cNvSpPr>
            <a:spLocks noChangeArrowheads="1"/>
          </p:cNvSpPr>
          <p:nvPr/>
        </p:nvSpPr>
        <p:spPr bwMode="auto">
          <a:xfrm>
            <a:off x="1033463" y="6034088"/>
            <a:ext cx="2513012" cy="288925"/>
          </a:xfrm>
          <a:prstGeom prst="rect">
            <a:avLst/>
          </a:prstGeom>
          <a:noFill/>
          <a:ln w="9525">
            <a:noFill/>
            <a:round/>
            <a:headEnd/>
            <a:tailEnd/>
          </a:ln>
        </p:spPr>
        <p:txBody>
          <a:bodyPr wrap="none" lIns="90000" tIns="45000" rIns="90000" bIns="45000"/>
          <a:lstStyle/>
          <a:p>
            <a:pPr>
              <a:tabLst>
                <a:tab pos="723900" algn="l"/>
                <a:tab pos="1447800" algn="l"/>
                <a:tab pos="2171700" algn="l"/>
              </a:tabLst>
            </a:pPr>
            <a:r>
              <a:rPr lang="en-US" sz="1400">
                <a:solidFill>
                  <a:srgbClr val="000000"/>
                </a:solidFill>
                <a:latin typeface="Calibri" pitchFamily="34" charset="0"/>
              </a:rPr>
              <a:t>Part related to mutable DO</a:t>
            </a:r>
          </a:p>
        </p:txBody>
      </p:sp>
      <p:sp>
        <p:nvSpPr>
          <p:cNvPr id="42065" name="Rectangle 81"/>
          <p:cNvSpPr>
            <a:spLocks noChangeArrowheads="1"/>
          </p:cNvSpPr>
          <p:nvPr/>
        </p:nvSpPr>
        <p:spPr bwMode="auto">
          <a:xfrm>
            <a:off x="1033463" y="6357938"/>
            <a:ext cx="2513012" cy="288925"/>
          </a:xfrm>
          <a:prstGeom prst="rect">
            <a:avLst/>
          </a:prstGeom>
          <a:noFill/>
          <a:ln w="9525">
            <a:noFill/>
            <a:round/>
            <a:headEnd/>
            <a:tailEnd/>
          </a:ln>
        </p:spPr>
        <p:txBody>
          <a:bodyPr wrap="none" lIns="90000" tIns="45000" rIns="90000" bIns="45000"/>
          <a:lstStyle/>
          <a:p>
            <a:pPr>
              <a:tabLst>
                <a:tab pos="723900" algn="l"/>
                <a:tab pos="1447800" algn="l"/>
                <a:tab pos="2171700" algn="l"/>
              </a:tabLst>
            </a:pPr>
            <a:r>
              <a:rPr lang="en-US" sz="1400">
                <a:solidFill>
                  <a:srgbClr val="000000"/>
                </a:solidFill>
                <a:latin typeface="Calibri" pitchFamily="34" charset="0"/>
              </a:rPr>
              <a:t>Part related to registered DO</a:t>
            </a:r>
          </a:p>
        </p:txBody>
      </p:sp>
      <p:sp>
        <p:nvSpPr>
          <p:cNvPr id="42066" name="Rectangle 82"/>
          <p:cNvSpPr>
            <a:spLocks noChangeArrowheads="1"/>
          </p:cNvSpPr>
          <p:nvPr/>
        </p:nvSpPr>
        <p:spPr bwMode="auto">
          <a:xfrm>
            <a:off x="409575" y="6076950"/>
            <a:ext cx="647700" cy="241300"/>
          </a:xfrm>
          <a:prstGeom prst="rect">
            <a:avLst/>
          </a:prstGeom>
          <a:solidFill>
            <a:srgbClr val="FFFFCC"/>
          </a:solidFill>
          <a:ln w="9525">
            <a:solidFill>
              <a:srgbClr val="000000"/>
            </a:solidFill>
            <a:round/>
            <a:headEnd/>
            <a:tailEnd/>
          </a:ln>
        </p:spPr>
        <p:txBody>
          <a:bodyPr wrap="none" anchor="ctr"/>
          <a:lstStyle/>
          <a:p>
            <a:endParaRPr lang="it-IT">
              <a:latin typeface="Calibri" pitchFamily="34" charset="0"/>
            </a:endParaRPr>
          </a:p>
        </p:txBody>
      </p:sp>
      <p:sp>
        <p:nvSpPr>
          <p:cNvPr id="42067" name="Rectangle 83"/>
          <p:cNvSpPr>
            <a:spLocks noChangeArrowheads="1"/>
          </p:cNvSpPr>
          <p:nvPr/>
        </p:nvSpPr>
        <p:spPr bwMode="auto">
          <a:xfrm>
            <a:off x="457200" y="4060825"/>
            <a:ext cx="965200" cy="280988"/>
          </a:xfrm>
          <a:prstGeom prst="rect">
            <a:avLst/>
          </a:prstGeom>
          <a:solidFill>
            <a:srgbClr val="FFFFCC"/>
          </a:solidFill>
          <a:ln w="9525">
            <a:solidFill>
              <a:srgbClr val="000000"/>
            </a:solidFill>
            <a:round/>
            <a:headEnd/>
            <a:tailEnd/>
          </a:ln>
        </p:spPr>
        <p:txBody>
          <a:bodyPr wrap="none" lIns="90000" tIns="45000" rIns="90000" bIns="45000"/>
          <a:lstStyle/>
          <a:p>
            <a:pPr algn="ctr">
              <a:tabLst>
                <a:tab pos="723900" algn="l"/>
              </a:tabLst>
            </a:pPr>
            <a:r>
              <a:rPr lang="en-US" sz="1000">
                <a:solidFill>
                  <a:srgbClr val="000000"/>
                </a:solidFill>
                <a:latin typeface="Calibri" pitchFamily="34" charset="0"/>
              </a:rPr>
              <a:t>Seismic station</a:t>
            </a:r>
          </a:p>
        </p:txBody>
      </p:sp>
      <p:sp>
        <p:nvSpPr>
          <p:cNvPr id="42068" name="Rectangle 84"/>
          <p:cNvSpPr>
            <a:spLocks noChangeArrowheads="1"/>
          </p:cNvSpPr>
          <p:nvPr/>
        </p:nvSpPr>
        <p:spPr bwMode="auto">
          <a:xfrm>
            <a:off x="396875" y="6375400"/>
            <a:ext cx="660400" cy="241300"/>
          </a:xfrm>
          <a:prstGeom prst="rect">
            <a:avLst/>
          </a:prstGeom>
          <a:solidFill>
            <a:srgbClr val="C6D9F1"/>
          </a:solidFill>
          <a:ln w="9525">
            <a:solidFill>
              <a:srgbClr val="000000"/>
            </a:solidFill>
            <a:round/>
            <a:headEnd/>
            <a:tailEnd/>
          </a:ln>
        </p:spPr>
        <p:txBody>
          <a:bodyPr wrap="none" anchor="ctr"/>
          <a:lstStyle/>
          <a:p>
            <a:endParaRPr lang="it-IT">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143000"/>
          </a:xfrm>
        </p:spPr>
        <p:txBody>
          <a:bodyPr rtlCol="0">
            <a:normAutofit fontScale="90000"/>
          </a:bodyPr>
          <a:lstStyle/>
          <a:p>
            <a:pPr eaLnBrk="1" fontAlgn="auto" hangingPunct="1">
              <a:spcAft>
                <a:spcPts val="0"/>
              </a:spcAft>
              <a:defRPr/>
            </a:pPr>
            <a:r>
              <a:rPr lang="en-US" dirty="0" smtClean="0">
                <a:latin typeface="+mj-lt"/>
              </a:rPr>
              <a:t>EPOS architecture: </a:t>
            </a:r>
            <a:br>
              <a:rPr lang="en-US" dirty="0" smtClean="0">
                <a:latin typeface="+mj-lt"/>
              </a:rPr>
            </a:br>
            <a:r>
              <a:rPr lang="en-US" b="1" dirty="0" smtClean="0">
                <a:latin typeface="+mj-lt"/>
              </a:rPr>
              <a:t>The Glue</a:t>
            </a:r>
            <a:endParaRPr lang="en-US" b="1" dirty="0">
              <a:latin typeface="+mj-lt"/>
            </a:endParaRPr>
          </a:p>
        </p:txBody>
      </p:sp>
      <p:sp>
        <p:nvSpPr>
          <p:cNvPr id="3" name="Content Placeholder 2"/>
          <p:cNvSpPr>
            <a:spLocks noGrp="1"/>
          </p:cNvSpPr>
          <p:nvPr>
            <p:ph idx="4294967295"/>
          </p:nvPr>
        </p:nvSpPr>
        <p:spPr>
          <a:xfrm>
            <a:off x="457200" y="1417638"/>
            <a:ext cx="8458200" cy="5211762"/>
          </a:xfrm>
        </p:spPr>
        <p:txBody>
          <a:bodyPr rtlCol="0">
            <a:normAutofit lnSpcReduction="10000"/>
          </a:bodyPr>
          <a:lstStyle/>
          <a:p>
            <a:pPr marL="514350" indent="-514350" eaLnBrk="1" fontAlgn="auto" hangingPunct="1">
              <a:spcAft>
                <a:spcPts val="0"/>
              </a:spcAft>
              <a:buFont typeface="Arial"/>
              <a:buChar char="•"/>
              <a:defRPr/>
            </a:pPr>
            <a:r>
              <a:rPr lang="en-US" dirty="0" smtClean="0">
                <a:solidFill>
                  <a:srgbClr val="FF0000"/>
                </a:solidFill>
                <a:latin typeface="+mn-lt"/>
              </a:rPr>
              <a:t>A key requirement of any metadata stack is </a:t>
            </a:r>
            <a:r>
              <a:rPr lang="en-US" b="1" dirty="0" smtClean="0">
                <a:solidFill>
                  <a:srgbClr val="FF0000"/>
                </a:solidFill>
                <a:latin typeface="+mn-lt"/>
              </a:rPr>
              <a:t>interoperability with other metadata standards </a:t>
            </a:r>
            <a:r>
              <a:rPr lang="en-US" dirty="0" smtClean="0">
                <a:solidFill>
                  <a:srgbClr val="FF0000"/>
                </a:solidFill>
                <a:latin typeface="+mn-lt"/>
              </a:rPr>
              <a:t>to allow </a:t>
            </a:r>
            <a:r>
              <a:rPr lang="en-US" i="1" u="sng" dirty="0" smtClean="0">
                <a:solidFill>
                  <a:srgbClr val="FF0000"/>
                </a:solidFill>
                <a:latin typeface="+mn-lt"/>
              </a:rPr>
              <a:t>homogeneous access </a:t>
            </a:r>
            <a:r>
              <a:rPr lang="en-US" u="sng" dirty="0" smtClean="0">
                <a:solidFill>
                  <a:srgbClr val="FF0000"/>
                </a:solidFill>
                <a:latin typeface="+mn-lt"/>
              </a:rPr>
              <a:t>over heterogeneous data, software and services</a:t>
            </a:r>
            <a:r>
              <a:rPr lang="en-US" dirty="0" smtClean="0">
                <a:solidFill>
                  <a:srgbClr val="FF0000"/>
                </a:solidFill>
                <a:latin typeface="+mn-lt"/>
              </a:rPr>
              <a:t>. </a:t>
            </a:r>
          </a:p>
          <a:p>
            <a:pPr marL="514350" indent="-514350" eaLnBrk="1" fontAlgn="auto" hangingPunct="1">
              <a:spcAft>
                <a:spcPts val="0"/>
              </a:spcAft>
              <a:buFont typeface="Arial"/>
              <a:buChar char="•"/>
              <a:defRPr/>
            </a:pPr>
            <a:r>
              <a:rPr lang="en-US" dirty="0" smtClean="0">
                <a:solidFill>
                  <a:srgbClr val="0000FF"/>
                </a:solidFill>
                <a:latin typeface="+mn-lt"/>
              </a:rPr>
              <a:t>The proposed stack is capable of interoperating with at least </a:t>
            </a:r>
          </a:p>
          <a:p>
            <a:pPr marL="914400" lvl="1" indent="-514350" eaLnBrk="1" fontAlgn="auto" hangingPunct="1">
              <a:spcAft>
                <a:spcPts val="0"/>
              </a:spcAft>
              <a:buFont typeface="Arial"/>
              <a:buChar char="–"/>
              <a:defRPr/>
            </a:pPr>
            <a:r>
              <a:rPr lang="en-US" dirty="0" smtClean="0">
                <a:solidFill>
                  <a:srgbClr val="0000FF"/>
                </a:solidFill>
                <a:latin typeface="+mn-lt"/>
              </a:rPr>
              <a:t>DC (Dublin Core, see http://</a:t>
            </a:r>
            <a:r>
              <a:rPr lang="en-US" dirty="0" err="1" smtClean="0">
                <a:solidFill>
                  <a:srgbClr val="0000FF"/>
                </a:solidFill>
                <a:latin typeface="+mn-lt"/>
              </a:rPr>
              <a:t>dublincore.org</a:t>
            </a:r>
            <a:r>
              <a:rPr lang="en-US" dirty="0" smtClean="0">
                <a:solidFill>
                  <a:srgbClr val="0000FF"/>
                </a:solidFill>
                <a:latin typeface="+mn-lt"/>
              </a:rPr>
              <a:t>/), MARC, MODS, e-GMS, US International Dataset Standard, INSPIRE, CSMD all of which are more-or-less relevant to research (scientific) datasets and associated metadata.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Content Placeholder 2"/>
          <p:cNvSpPr>
            <a:spLocks noGrp="1"/>
          </p:cNvSpPr>
          <p:nvPr>
            <p:ph idx="4294967295"/>
          </p:nvPr>
        </p:nvSpPr>
        <p:spPr>
          <a:xfrm>
            <a:off x="457200" y="1646238"/>
            <a:ext cx="8229600" cy="3154362"/>
          </a:xfrm>
        </p:spPr>
        <p:txBody>
          <a:bodyPr rtlCol="0">
            <a:normAutofit/>
          </a:bodyPr>
          <a:lstStyle/>
          <a:p>
            <a:pPr eaLnBrk="1" fontAlgn="auto" hangingPunct="1">
              <a:lnSpc>
                <a:spcPct val="80000"/>
              </a:lnSpc>
              <a:spcAft>
                <a:spcPts val="2400"/>
              </a:spcAft>
              <a:buFont typeface="Arial"/>
              <a:buChar char="•"/>
              <a:defRPr/>
            </a:pPr>
            <a:r>
              <a:rPr lang="en-GB" sz="2700" dirty="0" smtClean="0">
                <a:solidFill>
                  <a:schemeClr val="bg1">
                    <a:lumMod val="65000"/>
                  </a:schemeClr>
                </a:solidFill>
                <a:latin typeface="+mn-lt"/>
              </a:rPr>
              <a:t>Define  / Agree  </a:t>
            </a:r>
            <a:r>
              <a:rPr lang="en-GB" sz="2700" b="1" dirty="0" smtClean="0">
                <a:solidFill>
                  <a:schemeClr val="bg1">
                    <a:lumMod val="65000"/>
                  </a:schemeClr>
                </a:solidFill>
                <a:latin typeface="+mn-lt"/>
              </a:rPr>
              <a:t>requirements of end-user </a:t>
            </a:r>
            <a:r>
              <a:rPr lang="en-GB" sz="2700" dirty="0" smtClean="0">
                <a:solidFill>
                  <a:schemeClr val="bg1">
                    <a:lumMod val="65000"/>
                  </a:schemeClr>
                </a:solidFill>
                <a:latin typeface="+mn-lt"/>
              </a:rPr>
              <a:t>(document dynamically)</a:t>
            </a:r>
          </a:p>
          <a:p>
            <a:pPr eaLnBrk="1" fontAlgn="auto" hangingPunct="1">
              <a:lnSpc>
                <a:spcPct val="80000"/>
              </a:lnSpc>
              <a:spcAft>
                <a:spcPts val="2400"/>
              </a:spcAft>
              <a:buFont typeface="Arial"/>
              <a:buChar char="•"/>
              <a:defRPr/>
            </a:pPr>
            <a:r>
              <a:rPr lang="en-GB" sz="2700" b="1" dirty="0" smtClean="0">
                <a:latin typeface="+mn-lt"/>
              </a:rPr>
              <a:t>Survey available data</a:t>
            </a:r>
            <a:r>
              <a:rPr lang="en-GB" sz="2700" dirty="0" smtClean="0">
                <a:latin typeface="+mn-lt"/>
              </a:rPr>
              <a:t>/</a:t>
            </a:r>
            <a:r>
              <a:rPr lang="en-GB" sz="2700" b="1" dirty="0" smtClean="0">
                <a:latin typeface="+mn-lt"/>
              </a:rPr>
              <a:t>information </a:t>
            </a:r>
            <a:r>
              <a:rPr lang="en-GB" sz="2700" dirty="0" smtClean="0">
                <a:latin typeface="+mn-lt"/>
              </a:rPr>
              <a:t>sources</a:t>
            </a:r>
            <a:endParaRPr lang="en-GB" sz="2400" dirty="0" smtClean="0">
              <a:latin typeface="+mn-lt"/>
            </a:endParaRPr>
          </a:p>
        </p:txBody>
      </p:sp>
      <p:sp>
        <p:nvSpPr>
          <p:cNvPr id="6" name="Title 1"/>
          <p:cNvSpPr>
            <a:spLocks noGrp="1"/>
          </p:cNvSpPr>
          <p:nvPr>
            <p:ph type="title" idx="4294967295"/>
          </p:nvPr>
        </p:nvSpPr>
        <p:spPr>
          <a:xfrm>
            <a:off x="0" y="274638"/>
            <a:ext cx="9144000" cy="1143000"/>
          </a:xfrm>
        </p:spPr>
        <p:txBody>
          <a:bodyPr rtlCol="0">
            <a:normAutofit/>
          </a:bodyPr>
          <a:lstStyle/>
          <a:p>
            <a:pPr eaLnBrk="1" fontAlgn="auto" hangingPunct="1">
              <a:spcAft>
                <a:spcPts val="0"/>
              </a:spcAft>
              <a:defRPr/>
            </a:pPr>
            <a:r>
              <a:rPr lang="en-GB" sz="4000" b="1" dirty="0" smtClean="0">
                <a:latin typeface="+mj-lt"/>
              </a:rPr>
              <a:t>Steps to achieve EPOS e-Infrastructure</a:t>
            </a:r>
            <a:br>
              <a:rPr lang="en-GB" sz="4000" b="1" dirty="0" smtClean="0">
                <a:latin typeface="+mj-lt"/>
              </a:rPr>
            </a:br>
            <a:r>
              <a:rPr lang="en-US" sz="2222" dirty="0" smtClean="0">
                <a:latin typeface="+mj-lt"/>
              </a:rPr>
              <a:t>(decisions agreed at the 2011 WG7 meeting at EGU)  </a:t>
            </a:r>
            <a:endParaRPr lang="en-GB" sz="4000" b="1" dirty="0" smtClean="0">
              <a:latin typeface="+mj-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3" name="Content Placeholder 2"/>
          <p:cNvSpPr>
            <a:spLocks noGrp="1"/>
          </p:cNvSpPr>
          <p:nvPr>
            <p:ph idx="4294967295"/>
          </p:nvPr>
        </p:nvSpPr>
        <p:spPr>
          <a:xfrm>
            <a:off x="457200" y="1646238"/>
            <a:ext cx="8229600" cy="3154362"/>
          </a:xfrm>
        </p:spPr>
        <p:txBody>
          <a:bodyPr/>
          <a:lstStyle/>
          <a:p>
            <a:pPr eaLnBrk="1" hangingPunct="1">
              <a:lnSpc>
                <a:spcPct val="80000"/>
              </a:lnSpc>
              <a:spcAft>
                <a:spcPts val="2400"/>
              </a:spcAft>
            </a:pPr>
            <a:r>
              <a:rPr lang="en-GB" sz="2700" smtClean="0">
                <a:solidFill>
                  <a:srgbClr val="A6A6A6"/>
                </a:solidFill>
                <a:latin typeface="Calibri" pitchFamily="34" charset="0"/>
              </a:rPr>
              <a:t>Define  / Agree  </a:t>
            </a:r>
            <a:r>
              <a:rPr lang="en-GB" sz="2700" b="1" smtClean="0">
                <a:solidFill>
                  <a:srgbClr val="A6A6A6"/>
                </a:solidFill>
                <a:latin typeface="Calibri" pitchFamily="34" charset="0"/>
              </a:rPr>
              <a:t>requirements </a:t>
            </a:r>
            <a:r>
              <a:rPr lang="en-GB" sz="2700" smtClean="0">
                <a:solidFill>
                  <a:srgbClr val="A6A6A6"/>
                </a:solidFill>
                <a:latin typeface="Calibri" pitchFamily="34" charset="0"/>
              </a:rPr>
              <a:t>of end-user (document dynamically)</a:t>
            </a:r>
          </a:p>
          <a:p>
            <a:pPr eaLnBrk="1" hangingPunct="1">
              <a:lnSpc>
                <a:spcPct val="80000"/>
              </a:lnSpc>
              <a:spcAft>
                <a:spcPts val="2400"/>
              </a:spcAft>
            </a:pPr>
            <a:r>
              <a:rPr lang="en-GB" sz="2700" b="1" smtClean="0">
                <a:solidFill>
                  <a:srgbClr val="A6A6A6"/>
                </a:solidFill>
                <a:latin typeface="Calibri" pitchFamily="34" charset="0"/>
              </a:rPr>
              <a:t>Survey </a:t>
            </a:r>
            <a:r>
              <a:rPr lang="en-GB" sz="2700" smtClean="0">
                <a:solidFill>
                  <a:srgbClr val="A6A6A6"/>
                </a:solidFill>
                <a:latin typeface="Calibri" pitchFamily="34" charset="0"/>
              </a:rPr>
              <a:t>available data/information sources (document dynamically)</a:t>
            </a:r>
            <a:endParaRPr lang="en-GB" sz="2400" smtClean="0">
              <a:solidFill>
                <a:srgbClr val="A6A6A6"/>
              </a:solidFill>
              <a:latin typeface="Calibri" pitchFamily="34" charset="0"/>
            </a:endParaRPr>
          </a:p>
          <a:p>
            <a:pPr eaLnBrk="1" hangingPunct="1">
              <a:lnSpc>
                <a:spcPct val="80000"/>
              </a:lnSpc>
              <a:spcAft>
                <a:spcPts val="2400"/>
              </a:spcAft>
            </a:pPr>
            <a:r>
              <a:rPr lang="en-GB" sz="2700" b="1" smtClean="0">
                <a:latin typeface="Calibri" pitchFamily="34" charset="0"/>
              </a:rPr>
              <a:t>Define </a:t>
            </a:r>
            <a:r>
              <a:rPr lang="en-GB" sz="2700" smtClean="0">
                <a:latin typeface="Calibri" pitchFamily="34" charset="0"/>
              </a:rPr>
              <a:t>schema mappings, convertors for interoperation</a:t>
            </a:r>
          </a:p>
        </p:txBody>
      </p:sp>
      <p:sp>
        <p:nvSpPr>
          <p:cNvPr id="5" name="Title 1"/>
          <p:cNvSpPr>
            <a:spLocks noGrp="1"/>
          </p:cNvSpPr>
          <p:nvPr>
            <p:ph type="title" idx="4294967295"/>
          </p:nvPr>
        </p:nvSpPr>
        <p:spPr>
          <a:xfrm>
            <a:off x="0" y="274638"/>
            <a:ext cx="9144000" cy="1143000"/>
          </a:xfrm>
        </p:spPr>
        <p:txBody>
          <a:bodyPr rtlCol="0">
            <a:normAutofit/>
          </a:bodyPr>
          <a:lstStyle/>
          <a:p>
            <a:pPr eaLnBrk="1" fontAlgn="auto" hangingPunct="1">
              <a:spcAft>
                <a:spcPts val="0"/>
              </a:spcAft>
              <a:defRPr/>
            </a:pPr>
            <a:r>
              <a:rPr lang="en-GB" sz="4000" b="1" dirty="0" smtClean="0">
                <a:latin typeface="+mj-lt"/>
              </a:rPr>
              <a:t>Steps to achieve EPOS e-Infrastructure</a:t>
            </a:r>
            <a:br>
              <a:rPr lang="en-GB" sz="4000" b="1" dirty="0" smtClean="0">
                <a:latin typeface="+mj-lt"/>
              </a:rPr>
            </a:br>
            <a:r>
              <a:rPr lang="en-US" sz="2222" dirty="0" smtClean="0">
                <a:latin typeface="+mj-lt"/>
              </a:rPr>
              <a:t>(decisions agreed at the 2011 WG7 meeting at EGU)  </a:t>
            </a:r>
            <a:endParaRPr lang="en-GB" sz="4000" b="1" dirty="0" smtClean="0">
              <a:latin typeface="+mj-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0" y="274638"/>
            <a:ext cx="9144000" cy="1143000"/>
          </a:xfrm>
        </p:spPr>
        <p:txBody>
          <a:bodyPr/>
          <a:lstStyle/>
          <a:p>
            <a:pPr eaLnBrk="1" hangingPunct="1"/>
            <a:r>
              <a:rPr lang="en-GB" sz="3200" b="1" smtClean="0">
                <a:latin typeface="Calibri" pitchFamily="34" charset="0"/>
              </a:rPr>
              <a:t>Steps to achieve EPOS e-Infrastructure</a:t>
            </a:r>
            <a:r>
              <a:rPr lang="en-GB" sz="4000" smtClean="0">
                <a:latin typeface="Calibri" pitchFamily="34" charset="0"/>
              </a:rPr>
              <a:t/>
            </a:r>
            <a:br>
              <a:rPr lang="en-GB" sz="4000" smtClean="0">
                <a:latin typeface="Calibri" pitchFamily="34" charset="0"/>
              </a:rPr>
            </a:br>
            <a:r>
              <a:rPr lang="en-GB" sz="2200" smtClean="0">
                <a:latin typeface="Calibri" pitchFamily="34" charset="0"/>
              </a:rPr>
              <a:t>(from EPOS community perspective) </a:t>
            </a:r>
            <a:r>
              <a:rPr lang="en-GB" sz="2200" smtClean="0">
                <a:latin typeface="Calibri" pitchFamily="34" charset="0"/>
                <a:sym typeface="Wingdings" pitchFamily="2" charset="2"/>
              </a:rPr>
              <a:t> </a:t>
            </a:r>
            <a:r>
              <a:rPr lang="en-GB" sz="2200" smtClean="0">
                <a:latin typeface="Calibri" pitchFamily="34" charset="0"/>
              </a:rPr>
              <a:t>Dynamical documents</a:t>
            </a:r>
            <a:br>
              <a:rPr lang="en-GB" sz="2200" smtClean="0">
                <a:latin typeface="Calibri" pitchFamily="34" charset="0"/>
              </a:rPr>
            </a:br>
            <a:r>
              <a:rPr lang="en-US" sz="2200" smtClean="0">
                <a:latin typeface="Calibri" pitchFamily="34" charset="0"/>
              </a:rPr>
              <a:t>(decisions agreed at the 2011 WG7 meeting at EGU) </a:t>
            </a:r>
            <a:endParaRPr lang="en-GB" sz="2200" smtClean="0">
              <a:latin typeface="Calibri" pitchFamily="34" charset="0"/>
            </a:endParaRPr>
          </a:p>
        </p:txBody>
      </p:sp>
      <p:sp>
        <p:nvSpPr>
          <p:cNvPr id="15362" name="Content Placeholder 2"/>
          <p:cNvSpPr>
            <a:spLocks noGrp="1"/>
          </p:cNvSpPr>
          <p:nvPr>
            <p:ph idx="4294967295"/>
          </p:nvPr>
        </p:nvSpPr>
        <p:spPr>
          <a:xfrm>
            <a:off x="457200" y="1989138"/>
            <a:ext cx="8686800" cy="4043362"/>
          </a:xfrm>
        </p:spPr>
        <p:txBody>
          <a:bodyPr>
            <a:spAutoFit/>
          </a:bodyPr>
          <a:lstStyle/>
          <a:p>
            <a:pPr eaLnBrk="1" hangingPunct="1">
              <a:lnSpc>
                <a:spcPct val="80000"/>
              </a:lnSpc>
            </a:pPr>
            <a:r>
              <a:rPr lang="en-GB" sz="2700" smtClean="0">
                <a:solidFill>
                  <a:srgbClr val="FF6600"/>
                </a:solidFill>
                <a:latin typeface="Calibri" pitchFamily="34" charset="0"/>
              </a:rPr>
              <a:t>Define  / Agree  </a:t>
            </a:r>
            <a:r>
              <a:rPr lang="en-GB" sz="2700" b="1" smtClean="0">
                <a:solidFill>
                  <a:srgbClr val="FF6600"/>
                </a:solidFill>
                <a:latin typeface="Calibri" pitchFamily="34" charset="0"/>
              </a:rPr>
              <a:t>requirements of end-user</a:t>
            </a:r>
            <a:endParaRPr lang="en-GB" sz="2700" smtClean="0">
              <a:solidFill>
                <a:srgbClr val="FF6600"/>
              </a:solidFill>
              <a:latin typeface="Calibri" pitchFamily="34" charset="0"/>
            </a:endParaRPr>
          </a:p>
          <a:p>
            <a:pPr lvl="1" eaLnBrk="1" hangingPunct="1">
              <a:lnSpc>
                <a:spcPct val="80000"/>
              </a:lnSpc>
            </a:pPr>
            <a:r>
              <a:rPr lang="en-GB" sz="2400" smtClean="0">
                <a:solidFill>
                  <a:srgbClr val="FF6600"/>
                </a:solidFill>
                <a:latin typeface="Calibri" pitchFamily="34" charset="0"/>
              </a:rPr>
              <a:t>Including expected future requirements </a:t>
            </a:r>
          </a:p>
          <a:p>
            <a:pPr lvl="2" eaLnBrk="1" hangingPunct="1">
              <a:lnSpc>
                <a:spcPct val="80000"/>
              </a:lnSpc>
            </a:pPr>
            <a:r>
              <a:rPr lang="en-US" sz="2000" smtClean="0">
                <a:solidFill>
                  <a:srgbClr val="FF6600"/>
                </a:solidFill>
                <a:latin typeface="Calibri" pitchFamily="34" charset="0"/>
              </a:rPr>
              <a:t>e</a:t>
            </a:r>
            <a:r>
              <a:rPr lang="en-GB" sz="2000" smtClean="0">
                <a:solidFill>
                  <a:srgbClr val="FF6600"/>
                </a:solidFill>
                <a:latin typeface="Calibri" pitchFamily="34" charset="0"/>
              </a:rPr>
              <a:t>.g., 20 most common queries (?) (needs poll in the future)</a:t>
            </a:r>
          </a:p>
          <a:p>
            <a:pPr eaLnBrk="1" hangingPunct="1">
              <a:lnSpc>
                <a:spcPct val="80000"/>
              </a:lnSpc>
            </a:pPr>
            <a:r>
              <a:rPr lang="en-GB" sz="2700" b="1" smtClean="0">
                <a:solidFill>
                  <a:srgbClr val="008000"/>
                </a:solidFill>
                <a:latin typeface="Calibri" pitchFamily="34" charset="0"/>
              </a:rPr>
              <a:t>Survey available data</a:t>
            </a:r>
            <a:r>
              <a:rPr lang="en-GB" sz="2700" smtClean="0">
                <a:solidFill>
                  <a:srgbClr val="008000"/>
                </a:solidFill>
                <a:latin typeface="Calibri" pitchFamily="34" charset="0"/>
              </a:rPr>
              <a:t>/information sources</a:t>
            </a:r>
          </a:p>
          <a:p>
            <a:pPr lvl="1" eaLnBrk="1" hangingPunct="1">
              <a:lnSpc>
                <a:spcPct val="80000"/>
              </a:lnSpc>
            </a:pPr>
            <a:r>
              <a:rPr lang="en-GB" sz="2400" smtClean="0">
                <a:solidFill>
                  <a:srgbClr val="008000"/>
                </a:solidFill>
                <a:latin typeface="Calibri" pitchFamily="34" charset="0"/>
              </a:rPr>
              <a:t>Instrumentation</a:t>
            </a:r>
          </a:p>
          <a:p>
            <a:pPr lvl="1" eaLnBrk="1" hangingPunct="1">
              <a:lnSpc>
                <a:spcPct val="80000"/>
              </a:lnSpc>
            </a:pPr>
            <a:r>
              <a:rPr lang="en-GB" sz="2400" smtClean="0">
                <a:solidFill>
                  <a:srgbClr val="008000"/>
                </a:solidFill>
                <a:latin typeface="Calibri" pitchFamily="34" charset="0"/>
              </a:rPr>
              <a:t>Repositories / databases / file systems</a:t>
            </a:r>
          </a:p>
          <a:p>
            <a:pPr lvl="1" eaLnBrk="1" hangingPunct="1">
              <a:lnSpc>
                <a:spcPct val="80000"/>
              </a:lnSpc>
            </a:pPr>
            <a:r>
              <a:rPr lang="en-GB" sz="2400" smtClean="0">
                <a:solidFill>
                  <a:srgbClr val="008000"/>
                </a:solidFill>
                <a:latin typeface="Calibri" pitchFamily="34" charset="0"/>
              </a:rPr>
              <a:t>Data, documents, metadata, contextual data</a:t>
            </a:r>
          </a:p>
          <a:p>
            <a:pPr lvl="1" eaLnBrk="1" hangingPunct="1">
              <a:lnSpc>
                <a:spcPct val="80000"/>
              </a:lnSpc>
            </a:pPr>
            <a:r>
              <a:rPr lang="en-GB" sz="2400" smtClean="0">
                <a:solidFill>
                  <a:srgbClr val="008000"/>
                </a:solidFill>
                <a:latin typeface="Calibri" pitchFamily="34" charset="0"/>
              </a:rPr>
              <a:t>Conditions of use – QoS, SLA (</a:t>
            </a:r>
            <a:r>
              <a:rPr lang="en-GB" sz="2400" smtClean="0">
                <a:solidFill>
                  <a:srgbClr val="008000"/>
                </a:solidFill>
                <a:latin typeface="Calibri" pitchFamily="34" charset="0"/>
                <a:sym typeface="Wingdings" pitchFamily="2" charset="2"/>
              </a:rPr>
              <a:t></a:t>
            </a:r>
            <a:r>
              <a:rPr lang="en-GB" sz="2400" smtClean="0">
                <a:solidFill>
                  <a:srgbClr val="008000"/>
                </a:solidFill>
                <a:latin typeface="Calibri" pitchFamily="34" charset="0"/>
              </a:rPr>
              <a:t>link to governance)</a:t>
            </a:r>
          </a:p>
          <a:p>
            <a:pPr eaLnBrk="1" hangingPunct="1">
              <a:lnSpc>
                <a:spcPct val="80000"/>
              </a:lnSpc>
            </a:pPr>
            <a:r>
              <a:rPr lang="en-GB" sz="2700" b="1" smtClean="0">
                <a:solidFill>
                  <a:srgbClr val="FF0000"/>
                </a:solidFill>
                <a:latin typeface="Calibri" pitchFamily="34" charset="0"/>
              </a:rPr>
              <a:t>Define schema mappings</a:t>
            </a:r>
            <a:r>
              <a:rPr lang="en-GB" sz="2700" smtClean="0">
                <a:solidFill>
                  <a:srgbClr val="FF0000"/>
                </a:solidFill>
                <a:latin typeface="Calibri" pitchFamily="34" charset="0"/>
              </a:rPr>
              <a:t>, convertors for interoperation</a:t>
            </a:r>
          </a:p>
          <a:p>
            <a:pPr lvl="1" eaLnBrk="1" hangingPunct="1">
              <a:lnSpc>
                <a:spcPct val="80000"/>
              </a:lnSpc>
            </a:pPr>
            <a:r>
              <a:rPr lang="en-GB" sz="2400" smtClean="0">
                <a:solidFill>
                  <a:srgbClr val="FF0000"/>
                </a:solidFill>
                <a:latin typeface="Calibri" pitchFamily="34" charset="0"/>
              </a:rPr>
              <a:t>Canonical interoperation standard?</a:t>
            </a:r>
          </a:p>
          <a:p>
            <a:pPr lvl="2" eaLnBrk="1" hangingPunct="1">
              <a:lnSpc>
                <a:spcPct val="80000"/>
              </a:lnSpc>
            </a:pPr>
            <a:r>
              <a:rPr lang="en-GB" sz="2000" smtClean="0">
                <a:solidFill>
                  <a:srgbClr val="FF0000"/>
                </a:solidFill>
                <a:latin typeface="Calibri" pitchFamily="34" charset="0"/>
              </a:rPr>
              <a:t>Note CERIF, INSPIRE, …</a:t>
            </a:r>
          </a:p>
        </p:txBody>
      </p:sp>
      <p:pic>
        <p:nvPicPr>
          <p:cNvPr id="15364" name="Picture 3" descr="EPOS_logo.ai.pdf"/>
          <p:cNvPicPr>
            <a:picLocks noChangeAspect="1"/>
          </p:cNvPicPr>
          <p:nvPr/>
        </p:nvPicPr>
        <p:blipFill>
          <a:blip r:embed="rId3"/>
          <a:srcRect l="57748" t="9496" b="65344"/>
          <a:stretch>
            <a:fillRect/>
          </a:stretch>
        </p:blipFill>
        <p:spPr bwMode="auto">
          <a:xfrm>
            <a:off x="7292975" y="6089650"/>
            <a:ext cx="1851025" cy="79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slide3"/>
          <p:cNvPicPr>
            <a:picLocks noChangeAspect="1" noChangeArrowheads="1"/>
          </p:cNvPicPr>
          <p:nvPr/>
        </p:nvPicPr>
        <p:blipFill>
          <a:blip r:embed="rId2"/>
          <a:srcRect/>
          <a:stretch>
            <a:fillRect/>
          </a:stretch>
        </p:blipFill>
        <p:spPr bwMode="auto">
          <a:xfrm>
            <a:off x="109538" y="80963"/>
            <a:ext cx="8924925" cy="6696075"/>
          </a:xfrm>
          <a:prstGeom prst="rect">
            <a:avLst/>
          </a:prstGeom>
          <a:noFill/>
          <a:ln w="9525">
            <a:noFill/>
            <a:miter lim="800000"/>
            <a:headEnd/>
            <a:tailEnd/>
          </a:ln>
        </p:spPr>
      </p:pic>
      <p:sp>
        <p:nvSpPr>
          <p:cNvPr id="17410" name="AutoShape 3"/>
          <p:cNvSpPr>
            <a:spLocks noChangeArrowheads="1"/>
          </p:cNvSpPr>
          <p:nvPr/>
        </p:nvSpPr>
        <p:spPr bwMode="auto">
          <a:xfrm>
            <a:off x="7924800" y="6248400"/>
            <a:ext cx="838200" cy="457200"/>
          </a:xfrm>
          <a:prstGeom prst="roundRect">
            <a:avLst>
              <a:gd name="adj" fmla="val 16667"/>
            </a:avLst>
          </a:prstGeom>
          <a:solidFill>
            <a:srgbClr val="85E880"/>
          </a:solidFill>
          <a:ln w="9525">
            <a:solidFill>
              <a:schemeClr val="tx1"/>
            </a:solidFill>
            <a:prstDash val="sysDot"/>
            <a:round/>
            <a:headEnd/>
            <a:tailEnd/>
          </a:ln>
        </p:spPr>
        <p:txBody>
          <a:bodyPr wrap="none" anchor="ctr"/>
          <a:lstStyle/>
          <a:p>
            <a:endParaRPr lang="nl-NL"/>
          </a:p>
        </p:txBody>
      </p:sp>
      <p:sp>
        <p:nvSpPr>
          <p:cNvPr id="17411" name="Text Box 4"/>
          <p:cNvSpPr txBox="1">
            <a:spLocks noChangeArrowheads="1"/>
          </p:cNvSpPr>
          <p:nvPr/>
        </p:nvSpPr>
        <p:spPr bwMode="auto">
          <a:xfrm>
            <a:off x="7920038" y="6292850"/>
            <a:ext cx="754062" cy="366713"/>
          </a:xfrm>
          <a:prstGeom prst="rect">
            <a:avLst/>
          </a:prstGeom>
          <a:noFill/>
          <a:ln w="9525">
            <a:noFill/>
            <a:miter lim="800000"/>
            <a:headEnd/>
            <a:tailEnd/>
          </a:ln>
        </p:spPr>
        <p:txBody>
          <a:bodyPr wrap="none">
            <a:spAutoFit/>
          </a:bodyPr>
          <a:lstStyle/>
          <a:p>
            <a:r>
              <a:rPr lang="en-US">
                <a:latin typeface="Calibri" pitchFamily="34" charset="0"/>
              </a:rPr>
              <a:t>(NOA)</a:t>
            </a:r>
          </a:p>
        </p:txBody>
      </p:sp>
      <p:sp>
        <p:nvSpPr>
          <p:cNvPr id="17413" name="Text Box 5"/>
          <p:cNvSpPr txBox="1">
            <a:spLocks noChangeArrowheads="1"/>
          </p:cNvSpPr>
          <p:nvPr/>
        </p:nvSpPr>
        <p:spPr bwMode="auto">
          <a:xfrm>
            <a:off x="2176463" y="6375400"/>
            <a:ext cx="5254625" cy="396875"/>
          </a:xfrm>
          <a:prstGeom prst="rect">
            <a:avLst/>
          </a:prstGeom>
          <a:noFill/>
          <a:ln w="9525">
            <a:noFill/>
            <a:miter lim="800000"/>
            <a:headEnd/>
            <a:tailEnd/>
          </a:ln>
          <a:effectLst/>
        </p:spPr>
        <p:txBody>
          <a:bodyPr wrap="none">
            <a:spAutoFit/>
          </a:bodyPr>
          <a:lstStyle/>
          <a:p>
            <a:pPr defTabSz="914400"/>
            <a:r>
              <a:rPr lang="en-US" sz="2000">
                <a:latin typeface="Calibri" pitchFamily="34" charset="0"/>
              </a:rPr>
              <a:t>Example existing distributed archive (design GFZ)</a:t>
            </a:r>
            <a:endParaRPr lang="nl-NL" sz="200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327025"/>
            <a:ext cx="9144000" cy="1038225"/>
          </a:xfrm>
        </p:spPr>
        <p:txBody>
          <a:bodyPr>
            <a:spAutoFit/>
          </a:bodyPr>
          <a:lstStyle/>
          <a:p>
            <a:pPr eaLnBrk="1" hangingPunct="1"/>
            <a:r>
              <a:rPr lang="en-GB" sz="3600" b="1" smtClean="0">
                <a:latin typeface="Calibri" pitchFamily="34" charset="0"/>
              </a:rPr>
              <a:t>Steps to achieve EPOS e-Infrastructure</a:t>
            </a:r>
            <a:r>
              <a:rPr lang="en-GB" smtClean="0"/>
              <a:t/>
            </a:r>
            <a:br>
              <a:rPr lang="en-GB" smtClean="0"/>
            </a:br>
            <a:r>
              <a:rPr lang="en-GB" sz="2600" smtClean="0"/>
              <a:t>(from an ICT perspective) </a:t>
            </a:r>
            <a:r>
              <a:rPr lang="en-GB" sz="2600" smtClean="0">
                <a:sym typeface="Wingdings" pitchFamily="2" charset="2"/>
              </a:rPr>
              <a:t> dynamical documents</a:t>
            </a:r>
            <a:r>
              <a:rPr lang="en-GB" sz="2600" smtClean="0"/>
              <a:t> </a:t>
            </a:r>
          </a:p>
        </p:txBody>
      </p:sp>
      <p:sp>
        <p:nvSpPr>
          <p:cNvPr id="18434" name="Content Placeholder 2"/>
          <p:cNvSpPr>
            <a:spLocks noGrp="1"/>
          </p:cNvSpPr>
          <p:nvPr>
            <p:ph idx="4294967295"/>
          </p:nvPr>
        </p:nvSpPr>
        <p:spPr>
          <a:xfrm>
            <a:off x="457200" y="1417638"/>
            <a:ext cx="8229600" cy="4983162"/>
          </a:xfrm>
        </p:spPr>
        <p:txBody>
          <a:bodyPr/>
          <a:lstStyle/>
          <a:p>
            <a:pPr eaLnBrk="1" hangingPunct="1">
              <a:lnSpc>
                <a:spcPct val="80000"/>
              </a:lnSpc>
            </a:pPr>
            <a:r>
              <a:rPr lang="en-GB" sz="2400" smtClean="0">
                <a:solidFill>
                  <a:srgbClr val="FF6600"/>
                </a:solidFill>
                <a:latin typeface="Calibri" pitchFamily="34" charset="0"/>
              </a:rPr>
              <a:t>Survey available computing and computation resources</a:t>
            </a:r>
          </a:p>
          <a:p>
            <a:pPr lvl="1" eaLnBrk="1" hangingPunct="1">
              <a:lnSpc>
                <a:spcPct val="80000"/>
              </a:lnSpc>
            </a:pPr>
            <a:r>
              <a:rPr lang="en-GB" sz="2000" smtClean="0">
                <a:solidFill>
                  <a:srgbClr val="FF6600"/>
                </a:solidFill>
                <a:latin typeface="Calibri" pitchFamily="34" charset="0"/>
              </a:rPr>
              <a:t>Data servers</a:t>
            </a:r>
          </a:p>
          <a:p>
            <a:pPr lvl="1" eaLnBrk="1" hangingPunct="1">
              <a:lnSpc>
                <a:spcPct val="80000"/>
              </a:lnSpc>
            </a:pPr>
            <a:r>
              <a:rPr lang="en-GB" sz="2000" smtClean="0">
                <a:solidFill>
                  <a:srgbClr val="FF6600"/>
                </a:solidFill>
                <a:latin typeface="Calibri" pitchFamily="34" charset="0"/>
              </a:rPr>
              <a:t>HPC</a:t>
            </a:r>
          </a:p>
          <a:p>
            <a:pPr lvl="1" eaLnBrk="1" hangingPunct="1">
              <a:lnSpc>
                <a:spcPct val="80000"/>
              </a:lnSpc>
            </a:pPr>
            <a:r>
              <a:rPr lang="en-GB" sz="2000" smtClean="0">
                <a:solidFill>
                  <a:srgbClr val="FF6600"/>
                </a:solidFill>
                <a:latin typeface="Calibri" pitchFamily="34" charset="0"/>
              </a:rPr>
              <a:t>Conditions of use – QoS, SLA (</a:t>
            </a:r>
            <a:r>
              <a:rPr lang="en-GB" sz="2000" smtClean="0">
                <a:solidFill>
                  <a:srgbClr val="FF6600"/>
                </a:solidFill>
                <a:latin typeface="Calibri" pitchFamily="34" charset="0"/>
                <a:sym typeface="Wingdings" pitchFamily="2" charset="2"/>
              </a:rPr>
              <a:t></a:t>
            </a:r>
            <a:r>
              <a:rPr lang="en-GB" sz="2000" smtClean="0">
                <a:solidFill>
                  <a:srgbClr val="FF6600"/>
                </a:solidFill>
                <a:latin typeface="Calibri" pitchFamily="34" charset="0"/>
              </a:rPr>
              <a:t>link to governance)</a:t>
            </a:r>
          </a:p>
          <a:p>
            <a:pPr eaLnBrk="1" hangingPunct="1">
              <a:lnSpc>
                <a:spcPct val="80000"/>
              </a:lnSpc>
            </a:pPr>
            <a:r>
              <a:rPr lang="en-GB" sz="2400" smtClean="0">
                <a:solidFill>
                  <a:srgbClr val="008000"/>
                </a:solidFill>
                <a:latin typeface="Calibri" pitchFamily="34" charset="0"/>
              </a:rPr>
              <a:t>Define access and utilisation of ICT</a:t>
            </a:r>
          </a:p>
          <a:p>
            <a:pPr lvl="1" eaLnBrk="1" hangingPunct="1">
              <a:lnSpc>
                <a:spcPct val="80000"/>
              </a:lnSpc>
            </a:pPr>
            <a:r>
              <a:rPr lang="en-GB" sz="2000" smtClean="0">
                <a:solidFill>
                  <a:srgbClr val="008000"/>
                </a:solidFill>
                <a:latin typeface="Calibri" pitchFamily="34" charset="0"/>
              </a:rPr>
              <a:t>User identification, authentication, authorisation, accounting (security, privacy)</a:t>
            </a:r>
          </a:p>
          <a:p>
            <a:pPr lvl="1" eaLnBrk="1" hangingPunct="1">
              <a:lnSpc>
                <a:spcPct val="80000"/>
              </a:lnSpc>
            </a:pPr>
            <a:r>
              <a:rPr lang="en-GB" sz="2000" smtClean="0">
                <a:solidFill>
                  <a:srgbClr val="008000"/>
                </a:solidFill>
                <a:latin typeface="Calibri" pitchFamily="34" charset="0"/>
              </a:rPr>
              <a:t>Available services</a:t>
            </a:r>
          </a:p>
          <a:p>
            <a:pPr lvl="1" eaLnBrk="1" hangingPunct="1">
              <a:lnSpc>
                <a:spcPct val="80000"/>
              </a:lnSpc>
            </a:pPr>
            <a:r>
              <a:rPr lang="en-GB" sz="2000" smtClean="0">
                <a:solidFill>
                  <a:srgbClr val="008000"/>
                </a:solidFill>
                <a:latin typeface="Calibri" pitchFamily="34" charset="0"/>
              </a:rPr>
              <a:t>Conditions of use – QoS, SLA (</a:t>
            </a:r>
            <a:r>
              <a:rPr lang="en-GB" sz="2000" smtClean="0">
                <a:solidFill>
                  <a:srgbClr val="008000"/>
                </a:solidFill>
                <a:latin typeface="Calibri" pitchFamily="34" charset="0"/>
                <a:sym typeface="Wingdings" pitchFamily="2" charset="2"/>
              </a:rPr>
              <a:t></a:t>
            </a:r>
            <a:r>
              <a:rPr lang="en-GB" sz="2000" smtClean="0">
                <a:solidFill>
                  <a:srgbClr val="008000"/>
                </a:solidFill>
                <a:latin typeface="Calibri" pitchFamily="34" charset="0"/>
              </a:rPr>
              <a:t>link to governance)</a:t>
            </a:r>
          </a:p>
          <a:p>
            <a:pPr eaLnBrk="1" hangingPunct="1">
              <a:lnSpc>
                <a:spcPct val="80000"/>
              </a:lnSpc>
            </a:pPr>
            <a:r>
              <a:rPr lang="en-GB" sz="2400" smtClean="0">
                <a:solidFill>
                  <a:srgbClr val="FF0000"/>
                </a:solidFill>
                <a:latin typeface="Calibri" pitchFamily="34" charset="0"/>
              </a:rPr>
              <a:t>Design first-cut ICT architecture</a:t>
            </a:r>
          </a:p>
          <a:p>
            <a:pPr lvl="1" eaLnBrk="1" hangingPunct="1">
              <a:lnSpc>
                <a:spcPct val="80000"/>
              </a:lnSpc>
            </a:pPr>
            <a:r>
              <a:rPr lang="en-GB" sz="2000" smtClean="0">
                <a:solidFill>
                  <a:srgbClr val="FF0000"/>
                </a:solidFill>
                <a:latin typeface="Calibri" pitchFamily="34" charset="0"/>
              </a:rPr>
              <a:t>GEANT                                                           </a:t>
            </a:r>
            <a:r>
              <a:rPr lang="en-GB" sz="2000" i="1" smtClean="0">
                <a:solidFill>
                  <a:srgbClr val="FF0000"/>
                </a:solidFill>
                <a:latin typeface="Calibri" pitchFamily="34" charset="0"/>
              </a:rPr>
              <a:t>network</a:t>
            </a:r>
          </a:p>
          <a:p>
            <a:pPr lvl="1" eaLnBrk="1" hangingPunct="1">
              <a:lnSpc>
                <a:spcPct val="80000"/>
              </a:lnSpc>
            </a:pPr>
            <a:r>
              <a:rPr lang="en-GB" sz="2000" smtClean="0">
                <a:solidFill>
                  <a:srgbClr val="FF0000"/>
                </a:solidFill>
                <a:latin typeface="Calibri" pitchFamily="34" charset="0"/>
              </a:rPr>
              <a:t>GRIDs (EGI)                                                   </a:t>
            </a:r>
            <a:r>
              <a:rPr lang="en-GB" sz="2000" i="1" smtClean="0">
                <a:solidFill>
                  <a:srgbClr val="FF0000"/>
                </a:solidFill>
                <a:latin typeface="Calibri" pitchFamily="34" charset="0"/>
              </a:rPr>
              <a:t>middleware</a:t>
            </a:r>
          </a:p>
          <a:p>
            <a:pPr lvl="1" eaLnBrk="1" hangingPunct="1">
              <a:lnSpc>
                <a:spcPct val="80000"/>
              </a:lnSpc>
            </a:pPr>
            <a:r>
              <a:rPr lang="en-GB" sz="2000" smtClean="0">
                <a:solidFill>
                  <a:srgbClr val="FF0000"/>
                </a:solidFill>
                <a:latin typeface="Calibri" pitchFamily="34" charset="0"/>
              </a:rPr>
              <a:t>Web services                                                </a:t>
            </a:r>
            <a:r>
              <a:rPr lang="en-GB" sz="2000" i="1" smtClean="0">
                <a:solidFill>
                  <a:srgbClr val="FF0000"/>
                </a:solidFill>
                <a:latin typeface="Calibri" pitchFamily="34" charset="0"/>
              </a:rPr>
              <a:t>software</a:t>
            </a:r>
          </a:p>
          <a:p>
            <a:pPr lvl="1" eaLnBrk="1" hangingPunct="1">
              <a:lnSpc>
                <a:spcPct val="80000"/>
              </a:lnSpc>
            </a:pPr>
            <a:r>
              <a:rPr lang="en-GB" sz="2000" smtClean="0">
                <a:solidFill>
                  <a:srgbClr val="FF0000"/>
                </a:solidFill>
                <a:latin typeface="Calibri" pitchFamily="34" charset="0"/>
              </a:rPr>
              <a:t>Web portal(s)                                               </a:t>
            </a:r>
            <a:r>
              <a:rPr lang="en-GB" sz="2000" i="1" smtClean="0">
                <a:solidFill>
                  <a:srgbClr val="FF0000"/>
                </a:solidFill>
                <a:latin typeface="Calibri" pitchFamily="34" charset="0"/>
              </a:rPr>
              <a:t>user interface</a:t>
            </a:r>
          </a:p>
          <a:p>
            <a:pPr eaLnBrk="1" hangingPunct="1">
              <a:lnSpc>
                <a:spcPct val="80000"/>
              </a:lnSpc>
            </a:pPr>
            <a:endParaRPr lang="en-GB" sz="2100" smtClean="0">
              <a:latin typeface="Calibri" pitchFamily="34" charset="0"/>
            </a:endParaRPr>
          </a:p>
        </p:txBody>
      </p:sp>
      <p:pic>
        <p:nvPicPr>
          <p:cNvPr id="18436" name="Picture 3" descr="EPOS_logo.ai.pdf"/>
          <p:cNvPicPr>
            <a:picLocks noChangeAspect="1"/>
          </p:cNvPicPr>
          <p:nvPr/>
        </p:nvPicPr>
        <p:blipFill>
          <a:blip r:embed="rId3"/>
          <a:srcRect l="57748" t="9496" b="65344"/>
          <a:stretch>
            <a:fillRect/>
          </a:stretch>
        </p:blipFill>
        <p:spPr bwMode="auto">
          <a:xfrm>
            <a:off x="7292975" y="6089650"/>
            <a:ext cx="1851025" cy="79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1384300" y="5969000"/>
            <a:ext cx="4464050" cy="366713"/>
          </a:xfrm>
          <a:prstGeom prst="rect">
            <a:avLst/>
          </a:prstGeom>
          <a:noFill/>
          <a:ln w="9525">
            <a:noFill/>
            <a:miter lim="800000"/>
            <a:headEnd/>
            <a:tailEnd/>
          </a:ln>
        </p:spPr>
        <p:txBody>
          <a:bodyPr wrap="none">
            <a:spAutoFit/>
          </a:bodyPr>
          <a:lstStyle/>
          <a:p>
            <a:pPr defTabSz="914400"/>
            <a:r>
              <a:rPr lang="en-US"/>
              <a:t>Seismic data portal  www.seismicportal.eu</a:t>
            </a:r>
            <a:endParaRPr lang="nl-NL"/>
          </a:p>
        </p:txBody>
      </p:sp>
      <p:pic>
        <p:nvPicPr>
          <p:cNvPr id="20482" name="Picture 5" descr="EDP"/>
          <p:cNvPicPr>
            <a:picLocks noChangeAspect="1" noChangeArrowheads="1"/>
          </p:cNvPicPr>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6626" name="Title 1"/>
          <p:cNvSpPr>
            <a:spLocks/>
          </p:cNvSpPr>
          <p:nvPr/>
        </p:nvSpPr>
        <p:spPr bwMode="auto">
          <a:xfrm>
            <a:off x="0" y="66675"/>
            <a:ext cx="9144000" cy="915988"/>
          </a:xfrm>
          <a:prstGeom prst="rect">
            <a:avLst/>
          </a:prstGeom>
          <a:noFill/>
          <a:ln w="9525">
            <a:noFill/>
            <a:miter lim="800000"/>
            <a:headEnd/>
            <a:tailEnd/>
          </a:ln>
        </p:spPr>
        <p:txBody>
          <a:bodyPr anchor="ctr">
            <a:spAutoFit/>
          </a:bodyPr>
          <a:lstStyle/>
          <a:p>
            <a:pPr algn="ctr"/>
            <a:r>
              <a:rPr lang="en-GB" sz="3600" b="1">
                <a:latin typeface="Calibri" pitchFamily="34" charset="0"/>
              </a:rPr>
              <a:t>EPOS (seismology) e-Infrastructure: first steps</a:t>
            </a:r>
            <a:br>
              <a:rPr lang="en-GB" sz="3600" b="1">
                <a:latin typeface="Calibri" pitchFamily="34" charset="0"/>
              </a:rPr>
            </a:br>
            <a:r>
              <a:rPr lang="en-GB">
                <a:latin typeface="Calibri" pitchFamily="34" charset="0"/>
              </a:rPr>
              <a:t>ORFEUS-EMSC joint operation:     NERIES project  </a:t>
            </a:r>
            <a:r>
              <a:rPr lang="en-GB">
                <a:latin typeface="Calibri" pitchFamily="34" charset="0"/>
                <a:sym typeface="Wingdings" pitchFamily="2" charset="2"/>
              </a:rPr>
              <a:t> NERA project</a:t>
            </a:r>
            <a:endParaRPr lang="en-GB">
              <a:latin typeface="Calibri" pitchFamily="34" charset="0"/>
            </a:endParaRPr>
          </a:p>
        </p:txBody>
      </p:sp>
      <p:sp>
        <p:nvSpPr>
          <p:cNvPr id="20485" name="Text Box 5"/>
          <p:cNvSpPr txBox="1">
            <a:spLocks noChangeArrowheads="1"/>
          </p:cNvSpPr>
          <p:nvPr/>
        </p:nvSpPr>
        <p:spPr bwMode="auto">
          <a:xfrm>
            <a:off x="7864475" y="798513"/>
            <a:ext cx="184150" cy="366712"/>
          </a:xfrm>
          <a:prstGeom prst="rect">
            <a:avLst/>
          </a:prstGeom>
          <a:noFill/>
          <a:ln w="9525">
            <a:noFill/>
            <a:miter lim="800000"/>
            <a:headEnd/>
            <a:tailEnd/>
          </a:ln>
          <a:effectLst/>
        </p:spPr>
        <p:txBody>
          <a:bodyPr wrap="none">
            <a:spAutoFit/>
          </a:bodyPr>
          <a:lstStyle/>
          <a:p>
            <a:pPr defTabSz="914400"/>
            <a:endParaRPr lang="nl-N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2368</TotalTime>
  <Words>1938</Words>
  <Application>Microsoft Office PowerPoint</Application>
  <PresentationFormat>On-screen Show (4:3)</PresentationFormat>
  <Paragraphs>279</Paragraphs>
  <Slides>31</Slides>
  <Notes>8</Notes>
  <HiddenSlides>11</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31</vt:i4>
      </vt:variant>
    </vt:vector>
  </HeadingPairs>
  <TitlesOfParts>
    <vt:vector size="38" baseType="lpstr">
      <vt:lpstr>Arial</vt:lpstr>
      <vt:lpstr>Calibri</vt:lpstr>
      <vt:lpstr>Wingdings</vt:lpstr>
      <vt:lpstr>Comic Sans MS</vt:lpstr>
      <vt:lpstr>StarSymbol</vt:lpstr>
      <vt:lpstr>Times New Roman</vt:lpstr>
      <vt:lpstr>Office Theme</vt:lpstr>
      <vt:lpstr>EPOS - WG7 Status E-infrastructures and virtual community</vt:lpstr>
      <vt:lpstr>EPOS main Goal: e-Science !</vt:lpstr>
      <vt:lpstr>Steps to achieve EPOS e-Infrastructure (decisions agreed at the 2011 WG7 meeting at EGU)  </vt:lpstr>
      <vt:lpstr>Steps to achieve EPOS e-Infrastructure (decisions agreed at the 2011 WG7 meeting at EGU)  </vt:lpstr>
      <vt:lpstr>Steps to achieve EPOS e-Infrastructure (decisions agreed at the 2011 WG7 meeting at EGU)  </vt:lpstr>
      <vt:lpstr>Steps to achieve EPOS e-Infrastructure (from EPOS community perspective)  Dynamical documents (decisions agreed at the 2011 WG7 meeting at EGU) </vt:lpstr>
      <vt:lpstr>Slide 7</vt:lpstr>
      <vt:lpstr>Steps to achieve EPOS e-Infrastructure (from an ICT perspective)  dynamical documents </vt:lpstr>
      <vt:lpstr>Slide 9</vt:lpstr>
      <vt:lpstr>In summary, the way to proceed…</vt:lpstr>
      <vt:lpstr>1. DB of the existing RI</vt:lpstr>
      <vt:lpstr>2. Design of the EPOS e-RI</vt:lpstr>
      <vt:lpstr>Slide 13</vt:lpstr>
      <vt:lpstr>2. Design of the EPOS e-RI (2)</vt:lpstr>
      <vt:lpstr>User perspective  EPOS Virtual Observatory should offer ! </vt:lpstr>
      <vt:lpstr>Slide 16</vt:lpstr>
      <vt:lpstr>EPOS architecture</vt:lpstr>
      <vt:lpstr>EPOS architecture:  The Glue</vt:lpstr>
      <vt:lpstr>EPOS architecture:  The Glue</vt:lpstr>
      <vt:lpstr>EPOS architecture:  The Glue</vt:lpstr>
      <vt:lpstr>EPOS architecture The Rationale and Advantage</vt:lpstr>
      <vt:lpstr>Slide 22</vt:lpstr>
      <vt:lpstr>EPOS e-infrastructure developments Seismology  multidiscilinary</vt:lpstr>
      <vt:lpstr>EPOS PP e-Science: a coordination challenge</vt:lpstr>
      <vt:lpstr>EC – US Cooperation</vt:lpstr>
      <vt:lpstr>Thank you</vt:lpstr>
      <vt:lpstr>Slide 27</vt:lpstr>
      <vt:lpstr>EPOS architecture:  The Proposed Metadata Stack</vt:lpstr>
      <vt:lpstr>Slide 29</vt:lpstr>
      <vt:lpstr>Slide 30</vt:lpstr>
      <vt:lpstr>EPOS architecture:  The Glue</vt:lpstr>
    </vt:vector>
  </TitlesOfParts>
  <Company>INGV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update on EPOS - WG7</dc:title>
  <dc:creator>Alberto Michelini</dc:creator>
  <cp:lastModifiedBy>Van Eck</cp:lastModifiedBy>
  <cp:revision>55</cp:revision>
  <cp:lastPrinted>2011-11-09T11:50:36Z</cp:lastPrinted>
  <dcterms:created xsi:type="dcterms:W3CDTF">2011-11-09T11:49:45Z</dcterms:created>
  <dcterms:modified xsi:type="dcterms:W3CDTF">2011-11-10T00:41:32Z</dcterms:modified>
</cp:coreProperties>
</file>