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3.xml" ContentType="application/vnd.openxmlformats-officedocument.presentationml.notesSlide+xml"/>
  <Override PartName="/ppt/notesSlides/_rels/notesSlide8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_rels/presentation.xml.rels" ContentType="application/vnd.openxmlformats-package.relationships+xml"/>
  <Override PartName="/ppt/media/image3.png" ContentType="image/png"/>
  <Override PartName="/ppt/media/image94.png" ContentType="image/png"/>
  <Override PartName="/ppt/media/image28.png" ContentType="image/png"/>
  <Override PartName="/ppt/media/image65.png" ContentType="image/png"/>
  <Override PartName="/ppt/media/image82.jpeg" ContentType="image/jpeg"/>
  <Override PartName="/ppt/media/image22.jpeg" ContentType="image/jpeg"/>
  <Override PartName="/ppt/media/image36.png" ContentType="image/png"/>
  <Override PartName="/ppt/media/image73.png" ContentType="image/png"/>
  <Override PartName="/ppt/media/image17.jpeg" ContentType="image/jpeg"/>
  <Override PartName="/ppt/media/image44.png" ContentType="image/png"/>
  <Override PartName="/ppt/media/image93.jpeg" ContentType="image/jpeg"/>
  <Override PartName="/ppt/media/image88.png" ContentType="image/png"/>
  <Override PartName="/ppt/media/image5.png" ContentType="image/png"/>
  <Override PartName="/ppt/media/image55.jpeg" ContentType="image/jpeg"/>
  <Override PartName="/ppt/media/image96.png" ContentType="image/png"/>
  <Override PartName="/ppt/media/image23.png" ContentType="image/png"/>
  <Override PartName="/ppt/media/image60.png" ContentType="image/png"/>
  <Override PartName="/ppt/media/image31.png" ContentType="image/png"/>
  <Override PartName="/ppt/media/image61.jpeg" ContentType="image/jpeg"/>
  <Override PartName="/ppt/media/image38.png" ContentType="image/png"/>
  <Override PartName="/ppt/media/image75.png" ContentType="image/png"/>
  <Override PartName="/ppt/media/image83.jpeg" ContentType="image/jpeg"/>
  <Override PartName="/ppt/media/image50.jpeg" ContentType="image/jpeg"/>
  <Override PartName="/ppt/media/image46.png" ContentType="image/png"/>
  <Override PartName="/ppt/media/image10.png" ContentType="image/png"/>
  <Override PartName="/ppt/media/image18.jpeg" ContentType="image/jpeg"/>
  <Override PartName="/ppt/media/image54.png" ContentType="image/png"/>
  <Override PartName="/ppt/media/image7.png" ContentType="image/png"/>
  <Override PartName="/ppt/media/image91.png" ContentType="image/png"/>
  <Override PartName="/ppt/media/image67.jpeg" ContentType="image/jpeg"/>
  <Override PartName="/ppt/media/image25.png" ContentType="image/png"/>
  <Override PartName="/ppt/media/image62.png" ContentType="image/png"/>
  <Override PartName="/ppt/media/image69.png" ContentType="image/png"/>
  <Override PartName="/ppt/media/image6.jpeg" ContentType="image/jpeg"/>
  <Override PartName="/ppt/media/image33.png" ContentType="image/png"/>
  <Override PartName="/ppt/media/image13.jpeg" ContentType="image/jpeg"/>
  <Override PartName="/ppt/media/image70.png" ContentType="image/png"/>
  <Override PartName="/ppt/media/image77.png" ContentType="image/png"/>
  <Override PartName="/ppt/media/image41.png" ContentType="image/png"/>
  <Override PartName="/ppt/media/image85.png" ContentType="image/png"/>
  <Override PartName="/ppt/media/image12.png" ContentType="image/png"/>
  <Override PartName="/ppt/media/image84.jpeg" ContentType="image/jpeg"/>
  <Override PartName="/ppt/media/image24.jpeg" ContentType="image/jpeg"/>
  <Override PartName="/ppt/media/image2.png" ContentType="image/png"/>
  <Override PartName="/ppt/media/image56.png" ContentType="image/png"/>
  <Override PartName="/ppt/media/image89.jpeg" ContentType="image/jpeg"/>
  <Override PartName="/ppt/media/image9.png" ContentType="image/png"/>
  <Override PartName="/ppt/media/image27.png" ContentType="image/png"/>
  <Override PartName="/ppt/media/image19.jpeg" ContentType="image/jpeg"/>
  <Override PartName="/ppt/media/image64.png" ContentType="image/png"/>
  <Override PartName="/ppt/media/image95.jpeg" ContentType="image/jpeg"/>
  <Override PartName="/ppt/media/image35.png" ContentType="image/png"/>
  <Override PartName="/ppt/media/image72.png" ContentType="image/png"/>
  <Override PartName="/ppt/media/image79.png" ContentType="image/png"/>
  <Override PartName="/ppt/media/image57.jpeg" ContentType="image/jpeg"/>
  <Override PartName="/ppt/media/image43.png" ContentType="image/png"/>
  <Override PartName="/ppt/media/image14.jpeg" ContentType="image/jpeg"/>
  <Override PartName="/ppt/media/image87.png" ContentType="image/png"/>
  <Override PartName="/ppt/media/image51.png" ContentType="image/png"/>
  <Override PartName="/ppt/media/image63.jpeg" ContentType="image/jpeg"/>
  <Override PartName="/ppt/media/image58.png" ContentType="image/png"/>
  <Override PartName="/ppt/media/image29.png" ContentType="image/png"/>
  <Override PartName="/ppt/media/image52.jpeg" ContentType="image/jpeg"/>
  <Override PartName="/ppt/media/image66.png" ContentType="image/png"/>
  <Override PartName="/ppt/media/image30.png" ContentType="image/png"/>
  <Override PartName="/ppt/media/image37.png" ContentType="image/png"/>
  <Override PartName="/ppt/media/image74.png" ContentType="image/png"/>
  <Override PartName="/ppt/media/image45.png" ContentType="image/png"/>
  <Override PartName="/ppt/media/image80.jpeg" ContentType="image/jpeg"/>
  <Override PartName="/ppt/media/image20.jpeg" ContentType="image/jpeg"/>
  <Override PartName="/ppt/media/image53.png" ContentType="image/png"/>
  <Override PartName="/ppt/media/image15.jpeg" ContentType="image/jpeg"/>
  <Override PartName="/ppt/media/image90.png" ContentType="image/png"/>
  <Override PartName="/ppt/media/image97.png" ContentType="image/png"/>
  <Override PartName="/ppt/media/image68.png" ContentType="image/png"/>
  <Override PartName="/ppt/media/image32.png" ContentType="image/png"/>
  <Override PartName="/ppt/media/image39.png" ContentType="image/png"/>
  <Override PartName="/ppt/media/image76.png" ContentType="image/png"/>
  <Override PartName="/ppt/media/image40.png" ContentType="image/png"/>
  <Override PartName="/ppt/media/image47.png" ContentType="image/png"/>
  <Override PartName="/ppt/media/image48.jpeg" ContentType="image/jpeg"/>
  <Override PartName="/ppt/media/image11.png" ContentType="image/png"/>
  <Override PartName="/ppt/media/image1.png" ContentType="image/png"/>
  <Override PartName="/ppt/media/image81.jpeg" ContentType="image/jpeg"/>
  <Override PartName="/ppt/media/image8.png" ContentType="image/png"/>
  <Override PartName="/ppt/media/image21.jpeg" ContentType="image/jpeg"/>
  <Override PartName="/ppt/media/image26.png" ContentType="image/png"/>
  <Override PartName="/ppt/media/image59.jpeg" ContentType="image/jpeg"/>
  <Override PartName="/ppt/media/image16.jpeg" ContentType="image/jpeg"/>
  <Override PartName="/ppt/media/image34.png" ContentType="image/png"/>
  <Override PartName="/ppt/media/image92.jpeg" ContentType="image/jpeg"/>
  <Override PartName="/ppt/media/image71.png" ContentType="image/png"/>
  <Override PartName="/ppt/media/image78.png" ContentType="image/png"/>
  <Override PartName="/ppt/media/image42.png" ContentType="image/png"/>
  <Override PartName="/ppt/media/image49.png" ContentType="image/png"/>
  <Override PartName="/ppt/media/image4.jpeg" ContentType="image/jpeg"/>
  <Override PartName="/ppt/media/image86.png" ContentType="image/pn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13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0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
</Relationships>
</file>

<file path=ppt/charts/chart1.xml><?xml version="1.0" encoding="utf-8"?>
<c:chartSpace xmlns:a="http://schemas.openxmlformats.org/drawingml/2006/main" xmlns:c="http://schemas.openxmlformats.org/drawingml/2006/chart" xmlns:r="http://schemas.openxmlformats.org/officeDocument/2006/relationships">
  <c:lang val="en-US"/>
  <c:chart>
    <c:title>
      <c:layout/>
      <c:tx>
        <c:rich>
          <a:bodyPr/>
          <a:lstStyle/>
          <a:p>
            <a:pPr>
              <a:defRPr/>
            </a:pPr>
            <a:r>
              <a:rPr b="1" sz="2160">
                <a:solidFill>
                  <a:srgbClr val="000000"/>
                </a:solidFill>
                <a:latin typeface="Tw Cen MT"/>
              </a:rPr>
              <a:t>HPC Growth (TFLOPS)</a:t>
            </a:r>
          </a:p>
        </c:rich>
      </c:tx>
    </c:title>
    <c:plotArea>
      <c:layout/>
      <c:lineChart>
        <c:grouping val="standard"/>
        <c:ser>
          <c:idx val="0"/>
          <c:order val="0"/>
          <c:tx>
            <c:strRef>
              <c:f>label 1</c:f>
              <c:strCache>
                <c:ptCount val="1"/>
                <c:pt idx="0">
                  <c:v>HPC Growth (TFLOPS)</c:v>
                </c:pt>
              </c:strCache>
            </c:strRef>
          </c:tx>
          <c:spPr>
            <a:solidFill>
              <a:srgbClr val="94b6d2"/>
            </a:solidFill>
            <a:ln w="30960">
              <a:solidFill>
                <a:srgbClr val="94b6d2"/>
              </a:solidFill>
              <a:round/>
            </a:ln>
          </c:spPr>
          <c:marker/>
          <c:cat>
            <c:strRef>
              <c:f>categories</c:f>
              <c:strCache>
                <c:ptCount val="8"/>
                <c:pt idx="0">
                  <c:v>1985 (Cray XML)</c:v>
                </c:pt>
                <c:pt idx="1">
                  <c:v>1994 (Fujitsu)</c:v>
                </c:pt>
                <c:pt idx="2">
                  <c:v>1997 (Intel)</c:v>
                </c:pt>
                <c:pt idx="3">
                  <c:v>2004 (IBM BG)</c:v>
                </c:pt>
                <c:pt idx="4">
                  <c:v>2008 (IBM)</c:v>
                </c:pt>
                <c:pt idx="5">
                  <c:v>2010 (Tianhe)</c:v>
                </c:pt>
                <c:pt idx="6">
                  <c:v>2011 (Fujitsu)</c:v>
                </c:pt>
                <c:pt idx="7">
                  <c:v>2013 (Tianhe 2)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0.8</c:v>
                </c:pt>
                <c:pt idx="1">
                  <c:v>660</c:v>
                </c:pt>
                <c:pt idx="2">
                  <c:v>1338</c:v>
                </c:pt>
                <c:pt idx="3">
                  <c:v>70720</c:v>
                </c:pt>
                <c:pt idx="4">
                  <c:v>1026000</c:v>
                </c:pt>
                <c:pt idx="5">
                  <c:v>2566000</c:v>
                </c:pt>
                <c:pt idx="6">
                  <c:v>10510000</c:v>
                </c:pt>
                <c:pt idx="7">
                  <c:v>33860000</c:v>
                </c:pt>
              </c:numCache>
            </c:numRef>
          </c:val>
        </c:ser>
        <c:marker val="1"/>
        <c:axId val="3043693"/>
        <c:axId val="78966381"/>
      </c:lineChart>
      <c:catAx>
        <c:axId val="3043693"/>
        <c:scaling>
          <c:orientation val="minMax"/>
        </c:scaling>
        <c:axPos val="b"/>
        <c:majorTickMark val="none"/>
        <c:minorTickMark val="none"/>
        <c:tickLblPos val="nextTo"/>
        <c:crossAx val="78966381"/>
        <c:crossesAt val="1"/>
        <c:lblAlgn val="ctr"/>
        <c:auto val="1"/>
        <c:lblOffset val="100"/>
        <c:spPr>
          <a:ln w="10080">
            <a:solidFill>
              <a:srgbClr val="8b8b8b"/>
            </a:solidFill>
            <a:round/>
          </a:ln>
        </c:spPr>
      </c:catAx>
      <c:valAx>
        <c:axId val="78966381"/>
        <c:scaling>
          <c:orientation val="minMax"/>
          <c:logBase val="10"/>
          <c:min val="1"/>
        </c:scaling>
        <c:delete val="1"/>
        <c:axPos val="l"/>
        <c:majorTickMark val="out"/>
        <c:minorTickMark val="none"/>
        <c:tickLblPos val="nextTo"/>
        <c:crossAx val="3043693"/>
        <c:crossesAt val="0"/>
        <c:spPr>
          <a:ln w="10080">
            <a:solidFill>
              <a:srgbClr val="8b8b8b"/>
            </a:solidFill>
            <a:round/>
          </a:ln>
        </c:spPr>
      </c:valAx>
      <c:spPr>
        <a:solidFill>
          <a:srgbClr val="ffffff"/>
        </a:solidFill>
      </c:spPr>
    </c:plotArea>
    <c:legend>
      <c:legendPos val="t"/>
      <c:spPr/>
    </c:legend>
    <c:plotVisOnly val="1"/>
  </c:chart>
  <c:spPr/>
</c:chartSpace>
</file>

<file path=ppt/charts/chart2.xml><?xml version="1.0" encoding="utf-8"?>
<c:chartSpace xmlns:a="http://schemas.openxmlformats.org/drawingml/2006/main" xmlns:c="http://schemas.openxmlformats.org/drawingml/2006/chart" xmlns:r="http://schemas.openxmlformats.org/officeDocument/2006/relationships">
  <c:lang val="en-US"/>
  <c:chart>
    <c:plotArea>
      <c:layout/>
      <c:barChart>
        <c:barDir val="bar"/>
        <c:grouping val="stacked"/>
        <c:ser>
          <c:idx val="0"/>
          <c:order val="0"/>
          <c:tx>
            <c:strRef>
              <c:f>label 1</c:f>
              <c:strCache>
                <c:ptCount val="1"/>
                <c:pt idx="0">
                  <c:v>Concept Development</c:v>
                </c:pt>
              </c:strCache>
            </c:strRef>
          </c:tx>
          <c:spPr>
            <a:solidFill>
              <a:srgbClr val="94b6d2"/>
            </a:solidFill>
          </c:spPr>
          <c:cat>
            <c:strRef>
              <c:f>categories</c:f>
              <c:strCache>
                <c:ptCount val="2"/>
                <c:pt idx="0">
                  <c:v>W/O</c:v>
                </c:pt>
                <c:pt idx="1">
                  <c:v>W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4.3</c:v>
                </c:pt>
                <c:pt idx="1">
                  <c:v>2.4</c:v>
                </c:pt>
              </c:numCache>
            </c:numRef>
          </c:val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Virtual prototyping</c:v>
                </c:pt>
              </c:strCache>
            </c:strRef>
          </c:tx>
          <c:spPr>
            <a:solidFill>
              <a:srgbClr val="dd8047"/>
            </a:solidFill>
          </c:spPr>
          <c:cat>
            <c:strRef>
              <c:f>categories</c:f>
              <c:strCache>
                <c:ptCount val="2"/>
                <c:pt idx="0">
                  <c:v>W/O</c:v>
                </c:pt>
                <c:pt idx="1">
                  <c:v>W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0</c:v>
                </c:pt>
                <c:pt idx="1">
                  <c:v>3</c:v>
                </c:pt>
              </c:numCache>
            </c:numRef>
          </c:val>
        </c:ser>
        <c:ser>
          <c:idx val="2"/>
          <c:order val="2"/>
          <c:tx>
            <c:strRef>
              <c:f>label 3</c:f>
              <c:strCache>
                <c:ptCount val="1"/>
                <c:pt idx="0">
                  <c:v>Prototying</c:v>
                </c:pt>
              </c:strCache>
            </c:strRef>
          </c:tx>
          <c:spPr>
            <a:solidFill>
              <a:srgbClr val="a5ab81"/>
            </a:solidFill>
          </c:spPr>
          <c:cat>
            <c:strRef>
              <c:f>categories</c:f>
              <c:strCache>
                <c:ptCount val="2"/>
                <c:pt idx="0">
                  <c:v>W/O</c:v>
                </c:pt>
                <c:pt idx="1">
                  <c:v>W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  <c:pt idx="0">
                  <c:v>8.5</c:v>
                </c:pt>
                <c:pt idx="1">
                  <c:v>0</c:v>
                </c:pt>
              </c:numCache>
            </c:numRef>
          </c:val>
        </c:ser>
        <c:ser>
          <c:idx val="3"/>
          <c:order val="3"/>
          <c:tx>
            <c:strRef>
              <c:f>label 4</c:f>
              <c:strCache>
                <c:ptCount val="1"/>
                <c:pt idx="0">
                  <c:v>Engineering</c:v>
                </c:pt>
              </c:strCache>
            </c:strRef>
          </c:tx>
          <c:spPr>
            <a:solidFill>
              <a:srgbClr val="d8b25c"/>
            </a:solidFill>
          </c:spPr>
          <c:cat>
            <c:strRef>
              <c:f>categories</c:f>
              <c:strCache>
                <c:ptCount val="2"/>
                <c:pt idx="0">
                  <c:v>W/O</c:v>
                </c:pt>
                <c:pt idx="1">
                  <c:v>W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2"/>
                <c:pt idx="0">
                  <c:v>3.5</c:v>
                </c:pt>
                <c:pt idx="1">
                  <c:v>2.5</c:v>
                </c:pt>
              </c:numCache>
            </c:numRef>
          </c:val>
        </c:ser>
        <c:ser>
          <c:idx val="4"/>
          <c:order val="4"/>
          <c:tx>
            <c:strRef>
              <c:f>label 5</c:f>
              <c:strCache>
                <c:ptCount val="1"/>
                <c:pt idx="0">
                  <c:v>Final preparation</c:v>
                </c:pt>
              </c:strCache>
            </c:strRef>
          </c:tx>
          <c:spPr>
            <a:solidFill>
              <a:srgbClr val="7ba79d"/>
            </a:solidFill>
          </c:spPr>
          <c:cat>
            <c:strRef>
              <c:f>categories</c:f>
              <c:strCache>
                <c:ptCount val="2"/>
                <c:pt idx="0">
                  <c:v>W/O</c:v>
                </c:pt>
                <c:pt idx="1">
                  <c:v>W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</c:ser>
        <c:overlap val="100"/>
        <c:gapWidth val="75"/>
        <c:axId val="24546207"/>
        <c:axId val="70667822"/>
      </c:barChart>
      <c:catAx>
        <c:axId val="24546207"/>
        <c:scaling>
          <c:orientation val="minMax"/>
        </c:scaling>
        <c:axPos val="b"/>
        <c:majorTickMark val="none"/>
        <c:minorTickMark val="none"/>
        <c:tickLblPos val="nextTo"/>
        <c:crossAx val="70667822"/>
        <c:crossesAt val="0"/>
        <c:lblAlgn val="ctr"/>
        <c:auto val="1"/>
        <c:lblOffset val="100"/>
        <c:spPr>
          <a:ln w="10080">
            <a:solidFill>
              <a:srgbClr val="8b8b8b"/>
            </a:solidFill>
            <a:round/>
          </a:ln>
        </c:spPr>
      </c:catAx>
      <c:valAx>
        <c:axId val="70667822"/>
        <c:scaling>
          <c:orientation val="minMax"/>
        </c:scaling>
        <c:axPos val="l"/>
        <c:majorTickMark val="none"/>
        <c:minorTickMark val="none"/>
        <c:tickLblPos val="none"/>
        <c:crossAx val="24546207"/>
        <c:crossesAt val="0"/>
        <c:spPr>
          <a:ln w="10080">
            <a:solidFill>
              <a:srgbClr val="8b8b8b"/>
            </a:solidFill>
            <a:round/>
          </a:ln>
        </c:spPr>
      </c:valAx>
      <c:spPr>
        <a:solidFill>
          <a:srgbClr val="ffffff"/>
        </a:solidFill>
      </c:spPr>
    </c:plotArea>
    <c:legend>
      <c:legendPos val="b"/>
      <c:spPr/>
    </c:legend>
    <c:plotVisOnly val="1"/>
  </c:chart>
  <c:spPr/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&lt;header&gt;</a:t>
            </a:r>
            <a:endParaRPr/>
          </a:p>
        </p:txBody>
      </p:sp>
      <p:sp>
        <p:nvSpPr>
          <p:cNvPr id="151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en-US"/>
              <a:t>&lt;date/time&gt;</a:t>
            </a:r>
            <a:endParaRPr/>
          </a:p>
        </p:txBody>
      </p:sp>
      <p:sp>
        <p:nvSpPr>
          <p:cNvPr id="152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en-US"/>
              <a:t>&lt;footer&gt;</a:t>
            </a:r>
            <a:endParaRPr/>
          </a:p>
        </p:txBody>
      </p:sp>
      <p:sp>
        <p:nvSpPr>
          <p:cNvPr id="153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11B16141-E1E1-4191-A1E1-61114111C131}" type="slidenum">
              <a:rPr lang="en-US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33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D1915141-41D1-41C1-91F1-01F13131F1A1}" type="slidenum">
              <a:rPr lang="en-US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/>
              <a:t>HPDA = High performance data analytcs = big data</a:t>
            </a:r>
            <a:endParaRPr/>
          </a:p>
        </p:txBody>
      </p:sp>
      <p:sp>
        <p:nvSpPr>
          <p:cNvPr id="435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A1615141-E191-4191-8141-81B131A15181}" type="slidenum">
              <a:rPr lang="en-US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37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B1B111C1-F1C1-4121-9111-5101B131A1D1}" type="slidenum">
              <a:rPr lang="en-US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92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12720" y="3947760"/>
            <a:ext cx="815292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79016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1272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12720" y="1600200"/>
            <a:ext cx="8152920" cy="4495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12720" y="228600"/>
            <a:ext cx="8152920" cy="5866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1272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12720" y="1600200"/>
            <a:ext cx="8152920" cy="4495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79016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12720" y="3947760"/>
            <a:ext cx="81525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92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12720" y="3947760"/>
            <a:ext cx="815292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79016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1272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612720" y="1600200"/>
            <a:ext cx="8152920" cy="4495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612720" y="228600"/>
            <a:ext cx="8152920" cy="5866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1272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79016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12720" y="3947760"/>
            <a:ext cx="81525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92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12720" y="3947760"/>
            <a:ext cx="815292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79016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61272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612720" y="1600200"/>
            <a:ext cx="8152920" cy="4495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612720" y="228600"/>
            <a:ext cx="8152920" cy="5866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1272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79016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12720" y="3947760"/>
            <a:ext cx="81525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92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12720" y="3947760"/>
            <a:ext cx="815292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79016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61272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12720" y="228600"/>
            <a:ext cx="8152920" cy="5866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1272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53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790160" y="394776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7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790160" y="1600200"/>
            <a:ext cx="39783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12720" y="3947760"/>
            <a:ext cx="8152560" cy="2143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bdd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5970960"/>
            <a:ext cx="9143640" cy="88668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" name="CustomShape 2"/>
          <p:cNvSpPr/>
          <p:nvPr/>
        </p:nvSpPr>
        <p:spPr>
          <a:xfrm>
            <a:off x="-9000" y="6053400"/>
            <a:ext cx="2248920" cy="712800"/>
          </a:xfrm>
          <a:prstGeom prst="rect">
            <a:avLst/>
          </a:prstGeom>
          <a:solidFill>
            <a:srgbClr val="dd8047"/>
          </a:solidFill>
        </p:spPr>
      </p:sp>
      <p:sp>
        <p:nvSpPr>
          <p:cNvPr id="2" name="CustomShape 3"/>
          <p:cNvSpPr/>
          <p:nvPr/>
        </p:nvSpPr>
        <p:spPr>
          <a:xfrm>
            <a:off x="2359080" y="6044040"/>
            <a:ext cx="6784560" cy="712800"/>
          </a:xfrm>
          <a:prstGeom prst="rect">
            <a:avLst/>
          </a:prstGeom>
          <a:solidFill>
            <a:srgbClr val="94b6d2"/>
          </a:solidFill>
        </p:spPr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2362320" y="4038480"/>
            <a:ext cx="6476760" cy="1828440"/>
          </a:xfrm>
          <a:prstGeom prst="rect">
            <a:avLst/>
          </a:prstGeom>
        </p:spPr>
        <p:txBody>
          <a:bodyPr anchor="b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Click to edit the title text formatFare clic per modificare stile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76320" y="6068520"/>
            <a:ext cx="20570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ff"/>
                </a:solidFill>
                <a:latin typeface="Tw Cen MT"/>
              </a:rPr>
              <a:t>6/24/15</a:t>
            </a:r>
            <a:endParaRPr/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2085480" y="236520"/>
            <a:ext cx="5866920" cy="36468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8001000" y="228600"/>
            <a:ext cx="837720" cy="3805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D171B1D1-C1C1-41F1-8111-116151710181}" type="slidenum">
              <a:rPr lang="en-US">
                <a:solidFill>
                  <a:srgbClr val="775f55"/>
                </a:solidFill>
                <a:latin typeface="Tw Cen MT"/>
              </a:rPr>
              <a:t>&lt;number&gt;</a:t>
            </a:fld>
            <a:endParaRPr/>
          </a:p>
        </p:txBody>
      </p:sp>
      <p:sp>
        <p:nvSpPr>
          <p:cNvPr id="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6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Click to edit the title text formatFare clic per modificare stile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dt"/>
          </p:nvPr>
        </p:nvSpPr>
        <p:spPr>
          <a:xfrm>
            <a:off x="6095880" y="6248520"/>
            <a:ext cx="266652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Tw Cen MT"/>
              </a:rPr>
              <a:t>6/24/15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ftr"/>
          </p:nvPr>
        </p:nvSpPr>
        <p:spPr>
          <a:xfrm>
            <a:off x="609480" y="6248160"/>
            <a:ext cx="5420880" cy="36468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sldNum"/>
          </p:nvPr>
        </p:nvSpPr>
        <p:spPr>
          <a:xfrm>
            <a:off x="0" y="1272240"/>
            <a:ext cx="533160" cy="2440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B1014141-3171-41D1-A161-B1E101C161D1}" type="slidenum">
              <a:rPr lang="en-US">
                <a:solidFill>
                  <a:srgbClr val="ffffff"/>
                </a:solidFill>
                <a:latin typeface="Tw Cen MT"/>
              </a:rPr>
              <a:t>&lt;number&gt;</a:t>
            </a:fld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Seventh Outline LevelFare clic per modificare gli stili del testo dello schema</a:t>
            </a:r>
            <a:endParaRPr/>
          </a:p>
          <a:p>
            <a:pPr lvl="1">
              <a:lnSpc>
                <a:spcPct val="100000"/>
              </a:lnSpc>
              <a:buSzPct val="70000"/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w Cen MT"/>
              </a:rPr>
              <a:t>Secondo livello</a:t>
            </a:r>
            <a:endParaRPr/>
          </a:p>
          <a:p>
            <a:pPr lvl="1">
              <a:buSzPct val="70000"/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Tw Cen MT"/>
              </a:rPr>
              <a:t>Terzo livello</a:t>
            </a:r>
            <a:endParaRPr/>
          </a:p>
          <a:p>
            <a:pPr lvl="2">
              <a:buSzPct val="750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Tw Cen MT"/>
              </a:rPr>
              <a:t>Quarto livello</a:t>
            </a:r>
            <a:endParaRPr/>
          </a:p>
          <a:p>
            <a:pPr lvl="3">
              <a:buSzPct val="750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Tw Cen MT"/>
              </a:rPr>
              <a:t>Quinto livello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8165160" y="6589800"/>
            <a:ext cx="292680" cy="122040"/>
          </a:xfrm>
          <a:prstGeom prst="rect">
            <a:avLst/>
          </a:prstGeom>
        </p:spPr>
        <p:txBody>
          <a:bodyPr anchor="b" bIns="0" lIns="0" rIns="0" tIns="0"/>
          <a:p>
            <a:pPr algn="r">
              <a:lnSpc>
                <a:spcPct val="100000"/>
              </a:lnSpc>
            </a:pPr>
            <a:fld id="{21414131-1111-41E1-A121-91C101115151}" type="slidenum">
              <a:rPr lang="en-US" sz="800">
                <a:solidFill>
                  <a:srgbClr val="b39d94"/>
                </a:solidFill>
                <a:latin typeface="Tw Cen MT"/>
              </a:rPr>
              <a:t>&lt;number&gt;</a:t>
            </a:fld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85800" y="2644560"/>
            <a:ext cx="5028840" cy="4067280"/>
          </a:xfrm>
          <a:prstGeom prst="rect">
            <a:avLst/>
          </a:prstGeom>
        </p:spPr>
        <p:txBody>
          <a:bodyPr anchor="b"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en-US" sz="800">
                <a:solidFill>
                  <a:srgbClr val="b39d94"/>
                </a:solidFill>
                <a:latin typeface="Tw Cen MT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800">
                <a:solidFill>
                  <a:srgbClr val="b39d94"/>
                </a:solidFill>
                <a:latin typeface="Tw Cen MT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800">
                <a:solidFill>
                  <a:srgbClr val="b39d94"/>
                </a:solidFill>
                <a:latin typeface="Tw Cen MT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800">
                <a:solidFill>
                  <a:srgbClr val="b39d94"/>
                </a:solidFill>
                <a:latin typeface="Tw Cen MT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800">
                <a:solidFill>
                  <a:srgbClr val="b39d94"/>
                </a:solidFill>
                <a:latin typeface="Tw Cen MT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800">
                <a:solidFill>
                  <a:srgbClr val="b39d94"/>
                </a:solidFill>
                <a:latin typeface="Tw Cen MT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800">
                <a:solidFill>
                  <a:srgbClr val="b39d94"/>
                </a:solidFill>
                <a:latin typeface="Tw Cen MT"/>
              </a:rPr>
              <a:t>Seventh Outline Levelclick to insert source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Click to edit the title text format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dt"/>
          </p:nvPr>
        </p:nvSpPr>
        <p:spPr>
          <a:xfrm>
            <a:off x="6095880" y="6248520"/>
            <a:ext cx="266652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Tw Cen MT"/>
              </a:rPr>
              <a:t>6/24/15</a:t>
            </a:r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ftr"/>
          </p:nvPr>
        </p:nvSpPr>
        <p:spPr>
          <a:xfrm>
            <a:off x="609480" y="6248160"/>
            <a:ext cx="5420880" cy="36468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sldNum"/>
          </p:nvPr>
        </p:nvSpPr>
        <p:spPr>
          <a:xfrm>
            <a:off x="0" y="6248520"/>
            <a:ext cx="533160" cy="3805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01614141-F1F1-4101-9171-8131E13121A1}" type="slidenum">
              <a:rPr lang="en-US">
                <a:solidFill>
                  <a:srgbClr val="775f55"/>
                </a:solidFill>
                <a:latin typeface="Tw Cen MT"/>
              </a:rPr>
              <a:t>&lt;number&gt;</a:t>
            </a:fld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6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png"/><Relationship Id="rId3" Type="http://schemas.openxmlformats.org/officeDocument/2006/relationships/hyperlink" Target="mailto:http://www.hpc.cineca.it/content/training" TargetMode="Externa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jpe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image" Target="../media/image83.jpe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5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1" Type="http://schemas.openxmlformats.org/officeDocument/2006/relationships/image" Target="../media/image23.png"/><Relationship Id="rId12" Type="http://schemas.openxmlformats.org/officeDocument/2006/relationships/image" Target="../media/image24.jpe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image" Target="../media/image38.png"/><Relationship Id="rId27" Type="http://schemas.openxmlformats.org/officeDocument/2006/relationships/image" Target="../media/image39.png"/><Relationship Id="rId28" Type="http://schemas.openxmlformats.org/officeDocument/2006/relationships/image" Target="../media/image40.png"/><Relationship Id="rId29" Type="http://schemas.openxmlformats.org/officeDocument/2006/relationships/image" Target="../media/image41.png"/><Relationship Id="rId30" Type="http://schemas.openxmlformats.org/officeDocument/2006/relationships/image" Target="../media/image42.png"/><Relationship Id="rId31" Type="http://schemas.openxmlformats.org/officeDocument/2006/relationships/image" Target="../media/image43.png"/><Relationship Id="rId32" Type="http://schemas.openxmlformats.org/officeDocument/2006/relationships/image" Target="../media/image44.png"/><Relationship Id="rId33" Type="http://schemas.openxmlformats.org/officeDocument/2006/relationships/image" Target="../media/image45.png"/><Relationship Id="rId34" Type="http://schemas.openxmlformats.org/officeDocument/2006/relationships/image" Target="../media/image46.png"/><Relationship Id="rId35" Type="http://schemas.openxmlformats.org/officeDocument/2006/relationships/image" Target="../media/image47.png"/><Relationship Id="rId3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chart" Target="../charts/chart2.xm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4" name="Immagine 1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6920"/>
          </a:xfrm>
          <a:prstGeom prst="rect">
            <a:avLst/>
          </a:prstGeom>
        </p:spPr>
      </p:pic>
      <p:sp>
        <p:nvSpPr>
          <p:cNvPr id="155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hummyhummy - Creative Commons Attribution License  http://www.flickr.com/photos/10661167@N02</a:t>
            </a:r>
            <a:endParaRPr/>
          </a:p>
        </p:txBody>
      </p:sp>
      <p:sp>
        <p:nvSpPr>
          <p:cNvPr id="156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157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158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9" name="CustomShape 4"/>
          <p:cNvSpPr/>
          <p:nvPr/>
        </p:nvSpPr>
        <p:spPr>
          <a:xfrm>
            <a:off x="-18360" y="5990760"/>
            <a:ext cx="9162000" cy="524160"/>
          </a:xfrm>
          <a:prstGeom prst="rect">
            <a:avLst/>
          </a:prstGeom>
          <a:solidFill>
            <a:srgbClr val="000000"/>
          </a:solidFill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Tw Cen MT"/>
              </a:rPr>
              <a:t>HPC Methods for Engineering, 18th June 2015</a:t>
            </a:r>
            <a:endParaRPr/>
          </a:p>
        </p:txBody>
      </p:sp>
      <p:sp>
        <p:nvSpPr>
          <p:cNvPr id="160" name="CustomShape 5"/>
          <p:cNvSpPr/>
          <p:nvPr/>
        </p:nvSpPr>
        <p:spPr>
          <a:xfrm>
            <a:off x="-18360" y="2625480"/>
            <a:ext cx="9162000" cy="1412280"/>
          </a:xfrm>
          <a:prstGeom prst="rect">
            <a:avLst/>
          </a:prstGeom>
          <a:solidFill>
            <a:srgbClr val="000000"/>
          </a:solidFill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ffffff"/>
                </a:solidFill>
                <a:latin typeface="Tw Cen MT"/>
              </a:rPr>
              <a:t>HPC FOR INDUSTRY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Tw Cen MT"/>
              </a:rPr>
              <a:t>Alessandro Chiarini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8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279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quinet - Creative Commons Attribution License  http://www.flickr.com/photos/91994044@N00</a:t>
            </a:r>
            <a:endParaRPr/>
          </a:p>
        </p:txBody>
      </p:sp>
      <p:sp>
        <p:nvSpPr>
          <p:cNvPr id="280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281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282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83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84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THE EU CHALLENGE</a:t>
            </a:r>
            <a:endParaRPr/>
          </a:p>
        </p:txBody>
      </p:sp>
      <p:pic>
        <p:nvPicPr>
          <p:cNvPr descr="" id="285" name="Segnaposto contenuto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12720" y="1284120"/>
            <a:ext cx="8152920" cy="520776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86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287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quinet - Creative Commons Attribution License  http://www.flickr.com/photos/91994044@N00</a:t>
            </a:r>
            <a:endParaRPr/>
          </a:p>
        </p:txBody>
      </p:sp>
      <p:sp>
        <p:nvSpPr>
          <p:cNvPr id="288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289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290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91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92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EC ACTIONS</a:t>
            </a:r>
            <a:endParaRPr/>
          </a:p>
        </p:txBody>
      </p:sp>
      <p:sp>
        <p:nvSpPr>
          <p:cNvPr id="293" name="TextShape 6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Strengthen e-infrastructure programs (PRACE)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Creating PPP to promote the adoption of HPC technologies (ETP4HPC, FoF)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To develop centre of excellence for application domains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To promote specific actions to improve applications scalability to exascale class. 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To promote specific actions in order to improve productive technologies (aka power consumption, e.g. DEEP)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To promote actions to standardize the access services (Cloud, PaaS, IaaS, HPCaaS -&gt; </a:t>
            </a:r>
            <a:r>
              <a:rPr b="1" lang="en-US" sz="2900">
                <a:solidFill>
                  <a:srgbClr val="ffffff"/>
                </a:solidFill>
                <a:latin typeface="Tw Cen MT"/>
              </a:rPr>
              <a:t>Fortissimo</a:t>
            </a:r>
            <a:r>
              <a:rPr lang="en-US" sz="2900">
                <a:solidFill>
                  <a:srgbClr val="ffffff"/>
                </a:solidFill>
                <a:latin typeface="Tw Cen MT"/>
              </a:rPr>
              <a:t>).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94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295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marfis75 - Creative Commons Attribution-ShareAlike License  http://www.flickr.com/photos/45409431@N00</a:t>
            </a:r>
            <a:endParaRPr/>
          </a:p>
        </p:txBody>
      </p:sp>
      <p:sp>
        <p:nvSpPr>
          <p:cNvPr id="296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297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298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99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00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THE HPC MARKET</a:t>
            </a:r>
            <a:endParaRPr/>
          </a:p>
        </p:txBody>
      </p:sp>
      <p:sp>
        <p:nvSpPr>
          <p:cNvPr id="301" name="TextShape 6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HPC market is foreseen in constant growth for the next three years (ave. 7,6%, IDC data)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China, US, Korea, Russia leaders claimed that HPC is the key to competitiveness of their industry. 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Among segments, storage will grow the most.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Big data, particularly HPDA will be trending.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02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303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kevin dooley - Creative Commons Attribution License  http://www.flickr.com/photos/12836528@N00</a:t>
            </a:r>
            <a:endParaRPr/>
          </a:p>
        </p:txBody>
      </p:sp>
      <p:sp>
        <p:nvSpPr>
          <p:cNvPr id="304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305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306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07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08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THE CHALLENGES-1</a:t>
            </a:r>
            <a:endParaRPr/>
          </a:p>
        </p:txBody>
      </p:sp>
      <p:sp>
        <p:nvSpPr>
          <p:cNvPr id="309" name="TextShape 6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To keep low operational costs (that can reach 20% of the total cost of a HPC system, 20M€/y)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Cooling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Partnership CINECA-Eurotech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Sustainable, eco-friendly datacentre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10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311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Hindrik S - Creative Commons Attribution-NonCommercial-ShareAlike License  http://www.flickr.com/photos/63991153@N00</a:t>
            </a:r>
            <a:endParaRPr/>
          </a:p>
        </p:txBody>
      </p:sp>
      <p:sp>
        <p:nvSpPr>
          <p:cNvPr id="312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313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314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15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16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THE CHALLENGES-2</a:t>
            </a:r>
            <a:endParaRPr/>
          </a:p>
        </p:txBody>
      </p:sp>
      <p:sp>
        <p:nvSpPr>
          <p:cNvPr id="317" name="TextShape 6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HPC as a commodity? WTH?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Iaas vs PaaS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Security models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SLA e QoS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18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319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Robert S. Donovan - Creative Commons Attribution License  http://www.flickr.com/photos/10687935@N04</a:t>
            </a:r>
            <a:endParaRPr/>
          </a:p>
        </p:txBody>
      </p:sp>
      <p:sp>
        <p:nvSpPr>
          <p:cNvPr id="320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321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322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23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24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THE CHALLENGES-3</a:t>
            </a:r>
            <a:endParaRPr/>
          </a:p>
        </p:txBody>
      </p:sp>
      <p:sp>
        <p:nvSpPr>
          <p:cNvPr id="325" name="TextShape 6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30000"/>
              </a:lnSpc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To train people  in HPC adequately is a priority for EC. </a:t>
            </a:r>
            <a:endParaRPr/>
          </a:p>
          <a:p>
            <a:pPr>
              <a:lnSpc>
                <a:spcPct val="13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Summer of HPC Program</a:t>
            </a:r>
            <a:endParaRPr/>
          </a:p>
          <a:p>
            <a:pPr>
              <a:lnSpc>
                <a:spcPct val="130000"/>
              </a:lnSpc>
              <a:buSzPct val="60000"/>
              <a:buFont typeface="Arial"/>
              <a:buChar char="•"/>
            </a:pPr>
            <a:r>
              <a:rPr lang="en-US" sz="2900" u="sng">
                <a:solidFill>
                  <a:srgbClr val="f7b615"/>
                </a:solidFill>
                <a:latin typeface="Tw Cen MT"/>
                <a:hlinkClick r:id="rId3"/>
              </a:rPr>
              <a:t>CINECA Schools</a:t>
            </a:r>
            <a:endParaRPr/>
          </a:p>
          <a:p>
            <a:pPr>
              <a:lnSpc>
                <a:spcPct val="13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International master in HPC </a:t>
            </a:r>
            <a:r>
              <a:rPr lang="en-US" sz="2900">
                <a:solidFill>
                  <a:srgbClr val="ffffff"/>
                </a:solidFill>
                <a:latin typeface="Tw Cen MT"/>
              </a:rPr>
              <a:t>
</a:t>
            </a:r>
            <a:r>
              <a:rPr lang="en-US" sz="2900">
                <a:solidFill>
                  <a:srgbClr val="ffffff"/>
                </a:solidFill>
                <a:latin typeface="Tw Cen MT"/>
              </a:rPr>
              <a:t>(SISSA+ICTP)</a:t>
            </a:r>
            <a:endParaRPr/>
          </a:p>
        </p:txBody>
      </p:sp>
      <p:pic>
        <p:nvPicPr>
          <p:cNvPr descr="" id="326" name="Immagine 9"/>
          <p:cNvPicPr/>
          <p:nvPr/>
        </p:nvPicPr>
        <p:blipFill>
          <a:blip r:embed="rId4"/>
          <a:stretch>
            <a:fillRect/>
          </a:stretch>
        </p:blipFill>
        <p:spPr>
          <a:xfrm>
            <a:off x="7292520" y="4467960"/>
            <a:ext cx="1473120" cy="1473120"/>
          </a:xfrm>
          <a:prstGeom prst="rect">
            <a:avLst/>
          </a:prstGeom>
        </p:spPr>
      </p:pic>
      <p:pic>
        <p:nvPicPr>
          <p:cNvPr descr="" id="327" name="Immagin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292520" y="2849760"/>
            <a:ext cx="1473120" cy="1473120"/>
          </a:xfrm>
          <a:prstGeom prst="rect">
            <a:avLst/>
          </a:prstGeom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28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329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talk2stu - Creative Commons Attribution License  http://www.flickr.com/photos/25578736@N00</a:t>
            </a:r>
            <a:endParaRPr/>
          </a:p>
        </p:txBody>
      </p:sp>
      <p:sp>
        <p:nvSpPr>
          <p:cNvPr id="330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331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332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33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34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CINECA FOR INDUSTRIES</a:t>
            </a:r>
            <a:endParaRPr/>
          </a:p>
        </p:txBody>
      </p:sp>
      <p:sp>
        <p:nvSpPr>
          <p:cNvPr id="335" name="TextShape 6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On demand technical computing service on a HPC cluster</a:t>
            </a:r>
            <a:endParaRPr/>
          </a:p>
          <a:p>
            <a:pPr lvl="1">
              <a:lnSpc>
                <a:spcPct val="100000"/>
              </a:lnSpc>
              <a:buSzPct val="70000"/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w Cen MT"/>
              </a:rPr>
              <a:t>EASY</a:t>
            </a:r>
            <a:endParaRPr/>
          </a:p>
          <a:p>
            <a:pPr lvl="1">
              <a:lnSpc>
                <a:spcPct val="100000"/>
              </a:lnSpc>
              <a:buSzPct val="70000"/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w Cen MT"/>
              </a:rPr>
              <a:t>SECURE</a:t>
            </a:r>
            <a:endParaRPr/>
          </a:p>
          <a:p>
            <a:pPr lvl="1">
              <a:lnSpc>
                <a:spcPct val="100000"/>
              </a:lnSpc>
              <a:buSzPct val="70000"/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w Cen MT"/>
              </a:rPr>
              <a:t>COMPLETE</a:t>
            </a:r>
            <a:endParaRPr/>
          </a:p>
          <a:p>
            <a:pPr lvl="1">
              <a:lnSpc>
                <a:spcPct val="100000"/>
              </a:lnSpc>
              <a:buSzPct val="70000"/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w Cen MT"/>
              </a:rPr>
              <a:t>FAST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Technical support (CFD, Visualization, DA)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International network on HPC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736200" y="476640"/>
            <a:ext cx="5714640" cy="91404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355d7e"/>
                </a:solidFill>
                <a:latin typeface="Tw Cen MT"/>
              </a:rPr>
              <a:t>HPC IN SIX STEPS</a:t>
            </a:r>
            <a:endParaRPr/>
          </a:p>
        </p:txBody>
      </p:sp>
      <p:sp>
        <p:nvSpPr>
          <p:cNvPr id="337" name="CustomShape 2"/>
          <p:cNvSpPr/>
          <p:nvPr/>
        </p:nvSpPr>
        <p:spPr>
          <a:xfrm>
            <a:off x="685800" y="2995560"/>
            <a:ext cx="2286360" cy="9140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​"/>
            </a:pPr>
            <a:r>
              <a:rPr lang="en-US" sz="1600">
                <a:solidFill>
                  <a:srgbClr val="775f55"/>
                </a:solidFill>
                <a:latin typeface="Tw Cen MT"/>
              </a:rPr>
              <a:t>Get your account on our user portal.</a:t>
            </a:r>
            <a:endParaRPr/>
          </a:p>
        </p:txBody>
      </p:sp>
      <p:sp>
        <p:nvSpPr>
          <p:cNvPr id="338" name="CustomShape 3"/>
          <p:cNvSpPr/>
          <p:nvPr/>
        </p:nvSpPr>
        <p:spPr>
          <a:xfrm>
            <a:off x="727200" y="2057400"/>
            <a:ext cx="932040" cy="9374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en-US" sz="6000">
                <a:solidFill>
                  <a:srgbClr val="dd8047"/>
                </a:solidFill>
                <a:latin typeface="Franklin Gothic Demi Cond"/>
              </a:rPr>
              <a:t>01</a:t>
            </a:r>
            <a:endParaRPr/>
          </a:p>
        </p:txBody>
      </p:sp>
      <p:sp>
        <p:nvSpPr>
          <p:cNvPr id="339" name="CustomShape 4"/>
          <p:cNvSpPr/>
          <p:nvPr/>
        </p:nvSpPr>
        <p:spPr>
          <a:xfrm>
            <a:off x="3428280" y="2995560"/>
            <a:ext cx="2286360" cy="9140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​"/>
            </a:pPr>
            <a:r>
              <a:rPr lang="en-US" sz="1600">
                <a:solidFill>
                  <a:srgbClr val="775f55"/>
                </a:solidFill>
                <a:latin typeface="Tw Cen MT"/>
              </a:rPr>
              <a:t>Upload your data on our servers.</a:t>
            </a:r>
            <a:endParaRPr/>
          </a:p>
        </p:txBody>
      </p:sp>
      <p:sp>
        <p:nvSpPr>
          <p:cNvPr id="340" name="CustomShape 5"/>
          <p:cNvSpPr/>
          <p:nvPr/>
        </p:nvSpPr>
        <p:spPr>
          <a:xfrm>
            <a:off x="6189840" y="2989800"/>
            <a:ext cx="2286360" cy="9140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​"/>
            </a:pPr>
            <a:r>
              <a:rPr lang="en-US" sz="1600">
                <a:solidFill>
                  <a:srgbClr val="775f55"/>
                </a:solidFill>
                <a:latin typeface="Tw Cen MT"/>
              </a:rPr>
              <a:t>Set your job.</a:t>
            </a:r>
            <a:endParaRPr/>
          </a:p>
        </p:txBody>
      </p:sp>
      <p:sp>
        <p:nvSpPr>
          <p:cNvPr id="341" name="CustomShape 6"/>
          <p:cNvSpPr/>
          <p:nvPr/>
        </p:nvSpPr>
        <p:spPr>
          <a:xfrm>
            <a:off x="685800" y="4818960"/>
            <a:ext cx="2286360" cy="9140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​"/>
            </a:pPr>
            <a:r>
              <a:rPr lang="en-US" sz="1600">
                <a:solidFill>
                  <a:srgbClr val="775f55"/>
                </a:solidFill>
                <a:latin typeface="Tw Cen MT"/>
              </a:rPr>
              <a:t>Run the analyses.</a:t>
            </a:r>
            <a:endParaRPr/>
          </a:p>
        </p:txBody>
      </p:sp>
      <p:sp>
        <p:nvSpPr>
          <p:cNvPr id="342" name="CustomShape 7"/>
          <p:cNvSpPr/>
          <p:nvPr/>
        </p:nvSpPr>
        <p:spPr>
          <a:xfrm>
            <a:off x="3428280" y="4813200"/>
            <a:ext cx="2286360" cy="9140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1600">
                <a:solidFill>
                  <a:srgbClr val="775f55"/>
                </a:solidFill>
                <a:latin typeface="Tw Cen MT"/>
              </a:rPr>
              <a:t>Focus on your work, we notify when results are ready.</a:t>
            </a:r>
            <a:endParaRPr/>
          </a:p>
        </p:txBody>
      </p:sp>
      <p:sp>
        <p:nvSpPr>
          <p:cNvPr id="343" name="CustomShape 8"/>
          <p:cNvSpPr/>
          <p:nvPr/>
        </p:nvSpPr>
        <p:spPr>
          <a:xfrm>
            <a:off x="6189840" y="4812480"/>
            <a:ext cx="2286360" cy="9140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1600">
                <a:solidFill>
                  <a:srgbClr val="775f55"/>
                </a:solidFill>
                <a:latin typeface="Tw Cen MT"/>
              </a:rPr>
              <a:t>Start analyzing your results interactively.</a:t>
            </a:r>
            <a:endParaRPr/>
          </a:p>
        </p:txBody>
      </p:sp>
      <p:sp>
        <p:nvSpPr>
          <p:cNvPr id="344" name="CustomShape 9"/>
          <p:cNvSpPr/>
          <p:nvPr/>
        </p:nvSpPr>
        <p:spPr>
          <a:xfrm>
            <a:off x="3428280" y="2057760"/>
            <a:ext cx="932040" cy="9374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en-US" sz="6000">
                <a:solidFill>
                  <a:srgbClr val="dd8047"/>
                </a:solidFill>
                <a:latin typeface="Franklin Gothic Demi Cond"/>
              </a:rPr>
              <a:t>02</a:t>
            </a:r>
            <a:endParaRPr/>
          </a:p>
        </p:txBody>
      </p:sp>
      <p:sp>
        <p:nvSpPr>
          <p:cNvPr id="345" name="CustomShape 10"/>
          <p:cNvSpPr/>
          <p:nvPr/>
        </p:nvSpPr>
        <p:spPr>
          <a:xfrm>
            <a:off x="6189840" y="2057760"/>
            <a:ext cx="932040" cy="9374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en-US" sz="6000">
                <a:solidFill>
                  <a:srgbClr val="dd8047"/>
                </a:solidFill>
                <a:latin typeface="Franklin Gothic Demi Cond"/>
              </a:rPr>
              <a:t>03</a:t>
            </a:r>
            <a:endParaRPr/>
          </a:p>
        </p:txBody>
      </p:sp>
      <p:sp>
        <p:nvSpPr>
          <p:cNvPr id="346" name="CustomShape 11"/>
          <p:cNvSpPr/>
          <p:nvPr/>
        </p:nvSpPr>
        <p:spPr>
          <a:xfrm>
            <a:off x="685800" y="3874680"/>
            <a:ext cx="932040" cy="9374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en-US" sz="6000">
                <a:solidFill>
                  <a:srgbClr val="dd8047"/>
                </a:solidFill>
                <a:latin typeface="Franklin Gothic Demi Cond"/>
              </a:rPr>
              <a:t>04</a:t>
            </a:r>
            <a:endParaRPr/>
          </a:p>
        </p:txBody>
      </p:sp>
      <p:sp>
        <p:nvSpPr>
          <p:cNvPr id="347" name="CustomShape 12"/>
          <p:cNvSpPr/>
          <p:nvPr/>
        </p:nvSpPr>
        <p:spPr>
          <a:xfrm>
            <a:off x="3428280" y="3874680"/>
            <a:ext cx="932040" cy="9374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en-US" sz="6000">
                <a:solidFill>
                  <a:srgbClr val="dd8047"/>
                </a:solidFill>
                <a:latin typeface="Franklin Gothic Demi Cond"/>
              </a:rPr>
              <a:t>05</a:t>
            </a:r>
            <a:endParaRPr/>
          </a:p>
        </p:txBody>
      </p:sp>
      <p:sp>
        <p:nvSpPr>
          <p:cNvPr id="348" name="CustomShape 13"/>
          <p:cNvSpPr/>
          <p:nvPr/>
        </p:nvSpPr>
        <p:spPr>
          <a:xfrm>
            <a:off x="6189840" y="3874680"/>
            <a:ext cx="932040" cy="9374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en-US" sz="6000">
                <a:solidFill>
                  <a:srgbClr val="dd8047"/>
                </a:solidFill>
                <a:latin typeface="Franklin Gothic Demi Cond"/>
              </a:rPr>
              <a:t>06</a:t>
            </a:r>
            <a:endParaRPr/>
          </a:p>
        </p:txBody>
      </p:sp>
      <p:pic>
        <p:nvPicPr>
          <p:cNvPr descr="" id="349" name="Immagine 11"/>
          <p:cNvPicPr/>
          <p:nvPr/>
        </p:nvPicPr>
        <p:blipFill>
          <a:blip r:embed="rId1"/>
          <a:stretch>
            <a:fillRect/>
          </a:stretch>
        </p:blipFill>
        <p:spPr>
          <a:xfrm>
            <a:off x="2063160" y="2057760"/>
            <a:ext cx="931680" cy="931680"/>
          </a:xfrm>
          <a:prstGeom prst="rect">
            <a:avLst/>
          </a:prstGeom>
        </p:spPr>
      </p:pic>
      <p:pic>
        <p:nvPicPr>
          <p:cNvPr descr="" id="350" name="Immagin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4856760" y="2077200"/>
            <a:ext cx="857880" cy="857880"/>
          </a:xfrm>
          <a:prstGeom prst="rect">
            <a:avLst/>
          </a:prstGeom>
        </p:spPr>
      </p:pic>
      <p:pic>
        <p:nvPicPr>
          <p:cNvPr descr="" id="351" name="Immagine 52"/>
          <p:cNvPicPr/>
          <p:nvPr/>
        </p:nvPicPr>
        <p:blipFill>
          <a:blip r:embed="rId3"/>
          <a:stretch>
            <a:fillRect/>
          </a:stretch>
        </p:blipFill>
        <p:spPr>
          <a:xfrm>
            <a:off x="7579080" y="2077200"/>
            <a:ext cx="857880" cy="857880"/>
          </a:xfrm>
          <a:prstGeom prst="rect">
            <a:avLst/>
          </a:prstGeom>
        </p:spPr>
      </p:pic>
      <p:pic>
        <p:nvPicPr>
          <p:cNvPr descr="" id="352" name="Immagine 53"/>
          <p:cNvPicPr/>
          <p:nvPr/>
        </p:nvPicPr>
        <p:blipFill>
          <a:blip r:embed="rId4"/>
          <a:stretch>
            <a:fillRect/>
          </a:stretch>
        </p:blipFill>
        <p:spPr>
          <a:xfrm>
            <a:off x="2127600" y="3909960"/>
            <a:ext cx="844560" cy="844560"/>
          </a:xfrm>
          <a:prstGeom prst="rect">
            <a:avLst/>
          </a:prstGeom>
        </p:spPr>
      </p:pic>
      <p:pic>
        <p:nvPicPr>
          <p:cNvPr descr="" id="353" name="Immagine 54"/>
          <p:cNvPicPr/>
          <p:nvPr/>
        </p:nvPicPr>
        <p:blipFill>
          <a:blip r:embed="rId5"/>
          <a:stretch>
            <a:fillRect/>
          </a:stretch>
        </p:blipFill>
        <p:spPr>
          <a:xfrm>
            <a:off x="4838760" y="3905640"/>
            <a:ext cx="857880" cy="857880"/>
          </a:xfrm>
          <a:prstGeom prst="rect">
            <a:avLst/>
          </a:prstGeom>
        </p:spPr>
      </p:pic>
      <p:pic>
        <p:nvPicPr>
          <p:cNvPr descr="" id="354" name="Immagine 55"/>
          <p:cNvPicPr/>
          <p:nvPr/>
        </p:nvPicPr>
        <p:blipFill>
          <a:blip r:embed="rId6"/>
          <a:stretch>
            <a:fillRect/>
          </a:stretch>
        </p:blipFill>
        <p:spPr>
          <a:xfrm>
            <a:off x="7547400" y="3916080"/>
            <a:ext cx="888480" cy="888480"/>
          </a:xfrm>
          <a:prstGeom prst="rect">
            <a:avLst/>
          </a:prstGeom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55" name="Immagin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8160"/>
            <a:ext cx="9212760" cy="6819480"/>
          </a:xfrm>
          <a:prstGeom prst="rect">
            <a:avLst/>
          </a:prstGeom>
        </p:spPr>
      </p:pic>
      <p:sp>
        <p:nvSpPr>
          <p:cNvPr id="356" name="CustomShape 1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57" name="TextShape 2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DATA SECURITY</a:t>
            </a:r>
            <a:endParaRPr/>
          </a:p>
        </p:txBody>
      </p:sp>
      <p:sp>
        <p:nvSpPr>
          <p:cNvPr id="358" name="TextShape 3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System access (ISO 27001)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Cyphered connection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Access policy on local file system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Differentiated access policies for </a:t>
            </a:r>
            <a:r>
              <a:rPr i="1" lang="en-US" sz="2900">
                <a:solidFill>
                  <a:srgbClr val="ffffff"/>
                </a:solidFill>
                <a:latin typeface="Tw Cen MT"/>
              </a:rPr>
              <a:t>industry users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Access policy on scheduler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i="1" lang="en-US" sz="2900">
                <a:solidFill>
                  <a:srgbClr val="ffffff"/>
                </a:solidFill>
                <a:latin typeface="Tw Cen MT"/>
              </a:rPr>
              <a:t>Data Backup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i="1" lang="en-US" sz="2900">
                <a:solidFill>
                  <a:srgbClr val="ffffff"/>
                </a:solidFill>
                <a:latin typeface="Tw Cen MT"/>
              </a:rPr>
              <a:t>Disaster recovery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59" name="Immagin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1" name="Immagine 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162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000000"/>
          </a:solidFill>
          <a:ln w="10080">
            <a:solidFill>
              <a:srgbClr val="94b6d2"/>
            </a:solidFill>
            <a:round/>
          </a:ln>
        </p:spPr>
      </p:sp>
      <p:sp>
        <p:nvSpPr>
          <p:cNvPr id="163" name="TextShape 2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800">
                <a:solidFill>
                  <a:srgbClr val="ffffff"/>
                </a:solidFill>
                <a:latin typeface="Tw Cen MT"/>
              </a:rPr>
              <a:t>CINECA </a:t>
            </a:r>
            <a:r>
              <a:rPr lang="en-US" sz="4000">
                <a:solidFill>
                  <a:srgbClr val="ffffff"/>
                </a:solidFill>
                <a:latin typeface="Tw Cen MT"/>
              </a:rPr>
              <a:t>IN FIGURES</a:t>
            </a:r>
            <a:endParaRPr/>
          </a:p>
        </p:txBody>
      </p:sp>
      <p:sp>
        <p:nvSpPr>
          <p:cNvPr id="164" name="TextShape 3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Founded in 1969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72 Universities + 4 Public institutions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3 sites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2 controlled companies (Kion, SCS)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&gt; 900 employees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60" name="Immagin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7280" y="34560"/>
            <a:ext cx="9341640" cy="682308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6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60" y="642960"/>
            <a:ext cx="9107640" cy="3600000"/>
          </a:xfrm>
          <a:prstGeom prst="rect">
            <a:avLst/>
          </a:prstGeom>
        </p:spPr>
      </p:pic>
      <p:sp>
        <p:nvSpPr>
          <p:cNvPr id="362" name="CustomShape 1"/>
          <p:cNvSpPr/>
          <p:nvPr/>
        </p:nvSpPr>
        <p:spPr>
          <a:xfrm>
            <a:off x="2195640" y="1867320"/>
            <a:ext cx="1223640" cy="431640"/>
          </a:xfrm>
          <a:prstGeom prst="rect">
            <a:avLst/>
          </a:prstGeom>
          <a:solidFill>
            <a:srgbClr val="94b6d2"/>
          </a:solidFill>
          <a:ln w="19080">
            <a:solidFill>
              <a:srgbClr val="6d869b"/>
            </a:solidFill>
            <a:round/>
          </a:ln>
        </p:spPr>
      </p:sp>
      <p:pic>
        <p:nvPicPr>
          <p:cNvPr descr="" id="363" name="Immagin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91640" y="2227320"/>
            <a:ext cx="7681680" cy="4604040"/>
          </a:xfrm>
          <a:prstGeom prst="rect">
            <a:avLst/>
          </a:prstGeom>
        </p:spPr>
      </p:pic>
      <p:pic>
        <p:nvPicPr>
          <p:cNvPr descr="" id="364" name="Immagine 6"/>
          <p:cNvPicPr/>
          <p:nvPr/>
        </p:nvPicPr>
        <p:blipFill>
          <a:blip r:embed="rId3"/>
          <a:stretch>
            <a:fillRect/>
          </a:stretch>
        </p:blipFill>
        <p:spPr>
          <a:xfrm>
            <a:off x="86400" y="1340640"/>
            <a:ext cx="1819440" cy="575640"/>
          </a:xfrm>
          <a:prstGeom prst="rect">
            <a:avLst/>
          </a:prstGeom>
        </p:spPr>
      </p:pic>
      <p:sp>
        <p:nvSpPr>
          <p:cNvPr id="365" name="CustomShape 2"/>
          <p:cNvSpPr/>
          <p:nvPr/>
        </p:nvSpPr>
        <p:spPr>
          <a:xfrm>
            <a:off x="411480" y="1412640"/>
            <a:ext cx="1693080" cy="28764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94b6d2"/>
          </a:solidFill>
          <a:ln w="19080">
            <a:solidFill>
              <a:srgbClr val="6d869b"/>
            </a:solidFill>
            <a:round/>
          </a:ln>
        </p:spPr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755640" y="971280"/>
            <a:ext cx="7416360" cy="2494800"/>
          </a:xfrm>
          <a:prstGeom prst="rect">
            <a:avLst>
              <a:gd fmla="val 10000" name="adj"/>
            </a:avLst>
          </a:prstGeom>
          <a:solidFill>
            <a:srgbClr val="f0e4d1"/>
          </a:solidFill>
          <a:ln w="19080">
            <a:solidFill>
              <a:srgbClr val="f0e4d1"/>
            </a:solidFill>
            <a:round/>
          </a:ln>
        </p:spPr>
      </p:sp>
      <p:sp>
        <p:nvSpPr>
          <p:cNvPr id="367" name="CustomShape 2"/>
          <p:cNvSpPr/>
          <p:nvPr/>
        </p:nvSpPr>
        <p:spPr>
          <a:xfrm>
            <a:off x="978120" y="1303920"/>
            <a:ext cx="2178360" cy="1829520"/>
          </a:xfrm>
          <a:prstGeom prst="rect">
            <a:avLst>
              <a:gd fmla="val 10000" name="adj"/>
            </a:avLst>
          </a:prstGeom>
          <a:blipFill>
            <a:blip r:embed="rId1"/>
          </a:blipFill>
          <a:ln w="19080">
            <a:solidFill>
              <a:srgbClr val="ffffff"/>
            </a:solidFill>
            <a:round/>
          </a:ln>
        </p:spPr>
      </p:sp>
      <p:sp>
        <p:nvSpPr>
          <p:cNvPr id="368" name="CustomShape 3"/>
          <p:cNvSpPr/>
          <p:nvPr/>
        </p:nvSpPr>
        <p:spPr>
          <a:xfrm>
            <a:off x="3156840" y="6515640"/>
            <a:ext cx="2178360" cy="30492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d8b25c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Top500 ranked HPC infrastructure</a:t>
            </a:r>
            <a:endParaRPr/>
          </a:p>
          <a:p>
            <a:pPr algn="ctr">
              <a:lnSpc>
                <a:spcPct val="90000"/>
              </a:lnSpc>
            </a:pP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Fermi is ranked #7 on June 2012 op500 list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Galileo is the cluster targeting CAE simulations. 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&gt;1000 Intel Haswel CPUs (8000 cores) </a:t>
            </a:r>
            <a:endParaRPr/>
          </a:p>
        </p:txBody>
      </p:sp>
      <p:sp>
        <p:nvSpPr>
          <p:cNvPr id="369" name="CustomShape 4"/>
          <p:cNvSpPr/>
          <p:nvPr/>
        </p:nvSpPr>
        <p:spPr>
          <a:xfrm>
            <a:off x="3374640" y="1303920"/>
            <a:ext cx="2178360" cy="1829520"/>
          </a:xfrm>
          <a:prstGeom prst="rect">
            <a:avLst>
              <a:gd fmla="val 10000" name="adj"/>
            </a:avLst>
          </a:prstGeom>
          <a:blipFill>
            <a:blip r:embed="rId2"/>
          </a:blipFill>
          <a:ln w="19080">
            <a:solidFill>
              <a:srgbClr val="ffffff"/>
            </a:solidFill>
            <a:round/>
          </a:ln>
        </p:spPr>
      </p:sp>
      <p:sp>
        <p:nvSpPr>
          <p:cNvPr id="370" name="CustomShape 5"/>
          <p:cNvSpPr/>
          <p:nvPr/>
        </p:nvSpPr>
        <p:spPr>
          <a:xfrm>
            <a:off x="5553360" y="6515640"/>
            <a:ext cx="2178360" cy="30492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81c06b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Green500 ranked HPC infrastructure</a:t>
            </a:r>
            <a:endParaRPr/>
          </a:p>
          <a:p>
            <a:pPr algn="ctr">
              <a:lnSpc>
                <a:spcPct val="90000"/>
              </a:lnSpc>
            </a:pP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Eurora is ranked #1 on the June 2013 green500 list</a:t>
            </a:r>
            <a:endParaRPr/>
          </a:p>
        </p:txBody>
      </p:sp>
      <p:sp>
        <p:nvSpPr>
          <p:cNvPr id="371" name="CustomShape 6"/>
          <p:cNvSpPr/>
          <p:nvPr/>
        </p:nvSpPr>
        <p:spPr>
          <a:xfrm>
            <a:off x="5771160" y="1303920"/>
            <a:ext cx="2178360" cy="1829520"/>
          </a:xfrm>
          <a:prstGeom prst="rect">
            <a:avLst>
              <a:gd fmla="val 10000" name="adj"/>
            </a:avLst>
          </a:prstGeom>
          <a:blipFill>
            <a:blip r:embed="rId3"/>
          </a:blipFill>
          <a:ln w="19080">
            <a:solidFill>
              <a:srgbClr val="ffffff"/>
            </a:solidFill>
            <a:round/>
          </a:ln>
        </p:spPr>
      </p:sp>
      <p:sp>
        <p:nvSpPr>
          <p:cNvPr id="372" name="CustomShape 7"/>
          <p:cNvSpPr/>
          <p:nvPr/>
        </p:nvSpPr>
        <p:spPr>
          <a:xfrm>
            <a:off x="7949880" y="6515640"/>
            <a:ext cx="2178360" cy="30492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7ba79d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Dedicated HW for pre/post processing CAE activity</a:t>
            </a:r>
            <a:endParaRPr/>
          </a:p>
          <a:p>
            <a:pPr algn="ctr">
              <a:lnSpc>
                <a:spcPct val="90000"/>
              </a:lnSpc>
            </a:pP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Dedicated ‘Fat’ nodes enables the management of up to 1TB of shared RAM</a:t>
            </a:r>
            <a:endParaRPr/>
          </a:p>
        </p:txBody>
      </p:sp>
      <p:sp>
        <p:nvSpPr>
          <p:cNvPr id="373" name="TextShape 8"/>
          <p:cNvSpPr txBox="1"/>
          <p:nvPr/>
        </p:nvSpPr>
        <p:spPr>
          <a:xfrm>
            <a:off x="0" y="188640"/>
            <a:ext cx="9143640" cy="71964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94b6d2"/>
                </a:solidFill>
                <a:latin typeface="Tw Cen MT"/>
              </a:rPr>
              <a:t>HPC INFRASTRUCTURE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2627640" y="3051720"/>
            <a:ext cx="1169280" cy="1330920"/>
          </a:xfrm>
          <a:prstGeom prst="rect">
            <a:avLst>
              <a:gd fmla="val 32840" name="adj1"/>
              <a:gd fmla="val 25000" name="adj2"/>
              <a:gd fmla="val 35780" name="adj3"/>
            </a:avLst>
          </a:prstGeom>
          <a:solidFill>
            <a:srgbClr val="ecdcc4"/>
          </a:solidFill>
          <a:ln w="19080">
            <a:solidFill>
              <a:srgbClr val="ffffff"/>
            </a:solidFill>
            <a:round/>
          </a:ln>
        </p:spPr>
      </p:sp>
      <p:sp>
        <p:nvSpPr>
          <p:cNvPr id="375" name="CustomShape 2"/>
          <p:cNvSpPr/>
          <p:nvPr/>
        </p:nvSpPr>
        <p:spPr>
          <a:xfrm>
            <a:off x="1000440" y="1626120"/>
            <a:ext cx="1968480" cy="1377720"/>
          </a:xfrm>
          <a:prstGeom prst="rect">
            <a:avLst>
              <a:gd fmla="val 16670" name="adj"/>
            </a:avLst>
          </a:prstGeom>
          <a:solidFill>
            <a:srgbClr val="d8b25c"/>
          </a:solidFill>
          <a:ln w="19080">
            <a:solidFill>
              <a:srgbClr val="ffffff"/>
            </a:solidFill>
            <a:round/>
          </a:ln>
        </p:spPr>
        <p:txBody>
          <a:bodyPr anchor="ctr" bIns="79920" lIns="79920" rIns="79920" tIns="79920"/>
          <a:p>
            <a:pPr algn="ctr">
              <a:lnSpc>
                <a:spcPct val="90000"/>
              </a:lnSpc>
            </a:pPr>
            <a:r>
              <a:rPr lang="en-US" sz="2100">
                <a:solidFill>
                  <a:srgbClr val="ffffff"/>
                </a:solidFill>
                <a:latin typeface="Tw Cen MT"/>
              </a:rPr>
              <a:t>HPC Infrastructures</a:t>
            </a:r>
            <a:endParaRPr/>
          </a:p>
        </p:txBody>
      </p:sp>
      <p:sp>
        <p:nvSpPr>
          <p:cNvPr id="376" name="CustomShape 3"/>
          <p:cNvSpPr/>
          <p:nvPr/>
        </p:nvSpPr>
        <p:spPr>
          <a:xfrm>
            <a:off x="2988000" y="1772640"/>
            <a:ext cx="3591720" cy="1113480"/>
          </a:xfrm>
          <a:prstGeom prst="rect">
            <a:avLst/>
          </a:prstGeom>
        </p:spPr>
        <p:txBody>
          <a:bodyPr bIns="79920" lIns="79920" rIns="79920" tIns="79920"/>
          <a:p>
            <a:pPr lvl="1">
              <a:lnSpc>
                <a:spcPct val="90000"/>
              </a:lnSpc>
              <a:buFont typeface="StarSymbol"/>
              <a:buChar char="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Moore’s Law has being reached</a:t>
            </a:r>
            <a:endParaRPr/>
          </a:p>
          <a:p>
            <a:pPr lvl="1">
              <a:lnSpc>
                <a:spcPct val="90000"/>
              </a:lnSpc>
              <a:buFont typeface="StarSymbol"/>
              <a:buChar char="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Multi-cores and many-cores architectures are pushing scalability efficiency </a:t>
            </a:r>
            <a:endParaRPr/>
          </a:p>
        </p:txBody>
      </p:sp>
      <p:sp>
        <p:nvSpPr>
          <p:cNvPr id="377" name="CustomShape 4"/>
          <p:cNvSpPr/>
          <p:nvPr/>
        </p:nvSpPr>
        <p:spPr>
          <a:xfrm>
            <a:off x="4284000" y="4635720"/>
            <a:ext cx="1169280" cy="1330920"/>
          </a:xfrm>
          <a:prstGeom prst="rect">
            <a:avLst>
              <a:gd fmla="val 32840" name="adj1"/>
              <a:gd fmla="val 25000" name="adj2"/>
              <a:gd fmla="val 35780" name="adj3"/>
            </a:avLst>
          </a:prstGeom>
          <a:solidFill>
            <a:srgbClr val="ecf0ef"/>
          </a:solidFill>
          <a:ln w="19080">
            <a:solidFill>
              <a:srgbClr val="ffffff"/>
            </a:solidFill>
            <a:round/>
          </a:ln>
        </p:spPr>
      </p:sp>
      <p:sp>
        <p:nvSpPr>
          <p:cNvPr id="378" name="CustomShape 5"/>
          <p:cNvSpPr/>
          <p:nvPr/>
        </p:nvSpPr>
        <p:spPr>
          <a:xfrm>
            <a:off x="2637000" y="3174120"/>
            <a:ext cx="1968480" cy="1377720"/>
          </a:xfrm>
          <a:prstGeom prst="rect">
            <a:avLst>
              <a:gd fmla="val 16670" name="adj"/>
            </a:avLst>
          </a:prstGeom>
          <a:solidFill>
            <a:srgbClr val="81c06b"/>
          </a:solidFill>
          <a:ln w="19080">
            <a:solidFill>
              <a:srgbClr val="ffffff"/>
            </a:solidFill>
            <a:round/>
          </a:ln>
        </p:spPr>
        <p:txBody>
          <a:bodyPr anchor="ctr" bIns="79920" lIns="79920" rIns="79920" tIns="79920"/>
          <a:p>
            <a:pPr algn="ctr">
              <a:lnSpc>
                <a:spcPct val="90000"/>
              </a:lnSpc>
            </a:pPr>
            <a:r>
              <a:rPr lang="en-US" sz="2100">
                <a:solidFill>
                  <a:srgbClr val="ffffff"/>
                </a:solidFill>
                <a:latin typeface="Tw Cen MT"/>
              </a:rPr>
              <a:t>Open-Source Codes and Languages</a:t>
            </a:r>
            <a:endParaRPr/>
          </a:p>
        </p:txBody>
      </p:sp>
      <p:sp>
        <p:nvSpPr>
          <p:cNvPr id="379" name="CustomShape 6"/>
          <p:cNvSpPr/>
          <p:nvPr/>
        </p:nvSpPr>
        <p:spPr>
          <a:xfrm>
            <a:off x="4615560" y="3305520"/>
            <a:ext cx="3911400" cy="1113480"/>
          </a:xfrm>
          <a:prstGeom prst="rect">
            <a:avLst/>
          </a:prstGeom>
        </p:spPr>
        <p:txBody>
          <a:bodyPr bIns="60840" lIns="60840" rIns="60840" tIns="60840"/>
          <a:p>
            <a:pPr lvl="1">
              <a:lnSpc>
                <a:spcPct val="90000"/>
              </a:lnSpc>
              <a:buFont typeface="StarSymbol"/>
              <a:buChar char="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Reliable &amp; robust CFD libraries are now free from license limitations</a:t>
            </a:r>
            <a:endParaRPr/>
          </a:p>
          <a:p>
            <a:pPr lvl="1">
              <a:lnSpc>
                <a:spcPct val="90000"/>
              </a:lnSpc>
              <a:buFont typeface="StarSymbol"/>
              <a:buChar char="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Ease of use scripting languages for gluing computational  workflows into automated computational experiments</a:t>
            </a:r>
            <a:endParaRPr/>
          </a:p>
        </p:txBody>
      </p:sp>
      <p:sp>
        <p:nvSpPr>
          <p:cNvPr id="380" name="CustomShape 7"/>
          <p:cNvSpPr/>
          <p:nvPr/>
        </p:nvSpPr>
        <p:spPr>
          <a:xfrm>
            <a:off x="4356000" y="4722120"/>
            <a:ext cx="1968480" cy="1377720"/>
          </a:xfrm>
          <a:prstGeom prst="rect">
            <a:avLst>
              <a:gd fmla="val 16670" name="adj"/>
            </a:avLst>
          </a:prstGeom>
          <a:solidFill>
            <a:srgbClr val="7ba79d"/>
          </a:solidFill>
          <a:ln w="19080">
            <a:solidFill>
              <a:srgbClr val="ffffff"/>
            </a:solidFill>
            <a:round/>
          </a:ln>
        </p:spPr>
        <p:txBody>
          <a:bodyPr anchor="ctr" bIns="79920" lIns="79920" rIns="79920" tIns="79920"/>
          <a:p>
            <a:pPr algn="ctr">
              <a:lnSpc>
                <a:spcPct val="90000"/>
              </a:lnSpc>
            </a:pPr>
            <a:r>
              <a:rPr lang="en-US" sz="2100">
                <a:solidFill>
                  <a:srgbClr val="ffffff"/>
                </a:solidFill>
                <a:latin typeface="Tw Cen MT"/>
              </a:rPr>
              <a:t>Web Interfaces and Cloud Computing</a:t>
            </a:r>
            <a:endParaRPr/>
          </a:p>
        </p:txBody>
      </p:sp>
      <p:sp>
        <p:nvSpPr>
          <p:cNvPr id="381" name="CustomShape 8"/>
          <p:cNvSpPr/>
          <p:nvPr/>
        </p:nvSpPr>
        <p:spPr>
          <a:xfrm>
            <a:off x="6287040" y="4853520"/>
            <a:ext cx="2370240" cy="1113480"/>
          </a:xfrm>
          <a:prstGeom prst="rect">
            <a:avLst/>
          </a:prstGeom>
        </p:spPr>
        <p:txBody>
          <a:bodyPr anchor="ctr" bIns="60840" lIns="60840" rIns="60840" tIns="60840"/>
          <a:p>
            <a:pPr lvl="1">
              <a:lnSpc>
                <a:spcPct val="90000"/>
              </a:lnSpc>
              <a:buFont typeface="StarSymbol"/>
              <a:buChar char="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Web-based services for automated workflow and collaborative experience</a:t>
            </a:r>
            <a:endParaRPr/>
          </a:p>
        </p:txBody>
      </p:sp>
      <p:sp>
        <p:nvSpPr>
          <p:cNvPr id="382" name="TextShape 9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94b6d2"/>
                </a:solidFill>
                <a:latin typeface="Tw Cen MT"/>
              </a:rPr>
              <a:t>OF &amp; HPC: TECHNOLOGICAL CONVERGENCES</a:t>
            </a: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83" name="Immagin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384" name="CustomShape 1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85" name="TextShape 2"/>
          <p:cNvSpPr txBox="1"/>
          <p:nvPr/>
        </p:nvSpPr>
        <p:spPr>
          <a:xfrm>
            <a:off x="457200" y="116640"/>
            <a:ext cx="8229240" cy="114264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THE 3rd CFD REVOLUTION</a:t>
            </a:r>
            <a:endParaRPr/>
          </a:p>
        </p:txBody>
      </p:sp>
      <p:sp>
        <p:nvSpPr>
          <p:cNvPr id="386" name="TextShape 3"/>
          <p:cNvSpPr txBox="1"/>
          <p:nvPr/>
        </p:nvSpPr>
        <p:spPr>
          <a:xfrm>
            <a:off x="107640" y="1816200"/>
            <a:ext cx="9036000" cy="4924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For the first time CFD applications can be designed without any limitations concerning ISV licensing costs that in the last decades represented a well known bottle-neck.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Open-source CFD libraries are mature, robust and reliable tools that can today compete with ISV softwares in problem solving for a wide range of filed of applications in engineering and physics.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The ideal workflow able to exploit the technological convergences of open-source technologies and HPC platforms into automated and productive workflows must be re-designed.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35640" y="1196640"/>
            <a:ext cx="9108000" cy="2170800"/>
          </a:xfrm>
          <a:prstGeom prst="rect">
            <a:avLst>
              <a:gd fmla="val 10000" name="adj"/>
            </a:avLst>
          </a:prstGeom>
          <a:solidFill>
            <a:srgbClr val="f0e4d1"/>
          </a:solidFill>
          <a:ln w="19080">
            <a:solidFill>
              <a:srgbClr val="f0e4d1"/>
            </a:solidFill>
            <a:round/>
          </a:ln>
        </p:spPr>
      </p:sp>
      <p:sp>
        <p:nvSpPr>
          <p:cNvPr id="388" name="CustomShape 2"/>
          <p:cNvSpPr/>
          <p:nvPr/>
        </p:nvSpPr>
        <p:spPr>
          <a:xfrm>
            <a:off x="311400" y="1486080"/>
            <a:ext cx="1989720" cy="1591560"/>
          </a:xfrm>
          <a:prstGeom prst="rect">
            <a:avLst>
              <a:gd fmla="val 10000" name="adj"/>
            </a:avLst>
          </a:prstGeom>
          <a:blipFill>
            <a:blip r:embed="rId1"/>
          </a:blipFill>
          <a:ln w="19080">
            <a:solidFill>
              <a:srgbClr val="ffffff"/>
            </a:solidFill>
            <a:round/>
          </a:ln>
        </p:spPr>
      </p:sp>
      <p:sp>
        <p:nvSpPr>
          <p:cNvPr id="389" name="CustomShape 3"/>
          <p:cNvSpPr/>
          <p:nvPr/>
        </p:nvSpPr>
        <p:spPr>
          <a:xfrm>
            <a:off x="2301120" y="6021360"/>
            <a:ext cx="1989720" cy="26532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d8b25c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CFD analysis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State of the art computational study of fluid dynamics and thermo-fluid dynamics problems</a:t>
            </a:r>
            <a:endParaRPr/>
          </a:p>
        </p:txBody>
      </p:sp>
      <p:sp>
        <p:nvSpPr>
          <p:cNvPr id="390" name="CustomShape 4"/>
          <p:cNvSpPr/>
          <p:nvPr/>
        </p:nvSpPr>
        <p:spPr>
          <a:xfrm>
            <a:off x="2500200" y="1486080"/>
            <a:ext cx="1989720" cy="1591560"/>
          </a:xfrm>
          <a:prstGeom prst="rect">
            <a:avLst>
              <a:gd fmla="val 10000" name="adj"/>
            </a:avLst>
          </a:prstGeom>
          <a:blipFill>
            <a:blip r:embed="rId2"/>
          </a:blipFill>
          <a:ln w="19080">
            <a:solidFill>
              <a:srgbClr val="ffffff"/>
            </a:solidFill>
            <a:round/>
          </a:ln>
        </p:spPr>
      </p:sp>
      <p:sp>
        <p:nvSpPr>
          <p:cNvPr id="391" name="CustomShape 5"/>
          <p:cNvSpPr/>
          <p:nvPr/>
        </p:nvSpPr>
        <p:spPr>
          <a:xfrm>
            <a:off x="4490280" y="6021360"/>
            <a:ext cx="1989720" cy="26532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a2c866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3D complex geometries meshing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Highly automated meshing process of 3D complex shapes; fully-structured, hybrid or unstructured </a:t>
            </a:r>
            <a:endParaRPr/>
          </a:p>
        </p:txBody>
      </p:sp>
      <p:sp>
        <p:nvSpPr>
          <p:cNvPr id="392" name="CustomShape 6"/>
          <p:cNvSpPr/>
          <p:nvPr/>
        </p:nvSpPr>
        <p:spPr>
          <a:xfrm>
            <a:off x="4689360" y="1490400"/>
            <a:ext cx="1989720" cy="1583640"/>
          </a:xfrm>
          <a:prstGeom prst="rect">
            <a:avLst>
              <a:gd fmla="val 10000" name="adj"/>
            </a:avLst>
          </a:prstGeom>
          <a:blipFill>
            <a:blip r:embed="rId3"/>
          </a:blipFill>
          <a:ln w="19080">
            <a:solidFill>
              <a:srgbClr val="ffffff"/>
            </a:solidFill>
            <a:round/>
          </a:ln>
        </p:spPr>
      </p:sp>
      <p:sp>
        <p:nvSpPr>
          <p:cNvPr id="393" name="CustomShape 7"/>
          <p:cNvSpPr/>
          <p:nvPr/>
        </p:nvSpPr>
        <p:spPr>
          <a:xfrm>
            <a:off x="6679080" y="6021360"/>
            <a:ext cx="1989720" cy="26532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70b876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Parallel CFD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High parallel CFD computations for internal flows and external aerodynamics problems</a:t>
            </a:r>
            <a:endParaRPr/>
          </a:p>
        </p:txBody>
      </p:sp>
      <p:sp>
        <p:nvSpPr>
          <p:cNvPr id="394" name="CustomShape 8"/>
          <p:cNvSpPr/>
          <p:nvPr/>
        </p:nvSpPr>
        <p:spPr>
          <a:xfrm>
            <a:off x="6878160" y="1486080"/>
            <a:ext cx="1989720" cy="1591560"/>
          </a:xfrm>
          <a:prstGeom prst="rect">
            <a:avLst>
              <a:gd fmla="val 10000" name="adj"/>
            </a:avLst>
          </a:prstGeom>
          <a:blipFill>
            <a:blip r:embed="rId4"/>
          </a:blipFill>
          <a:ln w="19080">
            <a:solidFill>
              <a:srgbClr val="ffffff"/>
            </a:solidFill>
            <a:round/>
          </a:ln>
        </p:spPr>
      </p:sp>
      <p:sp>
        <p:nvSpPr>
          <p:cNvPr id="395" name="CustomShape 9"/>
          <p:cNvSpPr/>
          <p:nvPr/>
        </p:nvSpPr>
        <p:spPr>
          <a:xfrm>
            <a:off x="8868240" y="6021360"/>
            <a:ext cx="1989720" cy="26532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7ba79d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Shape</a:t>
            </a:r>
            <a:r>
              <a:rPr lang="en-US" sz="1700">
                <a:solidFill>
                  <a:srgbClr val="ffffff"/>
                </a:solidFill>
                <a:latin typeface="Tw Cen MT"/>
              </a:rPr>
              <a:t> </a:t>
            </a:r>
            <a:r>
              <a:rPr b="1" lang="en-US" sz="1700">
                <a:solidFill>
                  <a:srgbClr val="ffffff"/>
                </a:solidFill>
                <a:latin typeface="Tw Cen MT"/>
              </a:rPr>
              <a:t>optimization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Shape design optimization based on CFD data </a:t>
            </a:r>
            <a:endParaRPr/>
          </a:p>
        </p:txBody>
      </p:sp>
      <p:sp>
        <p:nvSpPr>
          <p:cNvPr id="396" name="TextShape 10"/>
          <p:cNvSpPr txBox="1"/>
          <p:nvPr/>
        </p:nvSpPr>
        <p:spPr>
          <a:xfrm>
            <a:off x="0" y="188640"/>
            <a:ext cx="9143640" cy="86364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94b6d2"/>
                </a:solidFill>
                <a:latin typeface="Tw Cen MT"/>
              </a:rPr>
              <a:t>AUTOMATIC &amp; ROBUST CFD TOOLS +…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0" y="1268640"/>
            <a:ext cx="9108000" cy="2138400"/>
          </a:xfrm>
          <a:prstGeom prst="rect">
            <a:avLst>
              <a:gd fmla="val 10000" name="adj"/>
            </a:avLst>
          </a:prstGeom>
          <a:solidFill>
            <a:srgbClr val="f0e4d1"/>
          </a:solidFill>
          <a:ln w="19080">
            <a:solidFill>
              <a:srgbClr val="f0e4d1"/>
            </a:solidFill>
            <a:round/>
          </a:ln>
        </p:spPr>
      </p:sp>
      <p:sp>
        <p:nvSpPr>
          <p:cNvPr id="398" name="CustomShape 2"/>
          <p:cNvSpPr/>
          <p:nvPr/>
        </p:nvSpPr>
        <p:spPr>
          <a:xfrm>
            <a:off x="275760" y="1553760"/>
            <a:ext cx="1989720" cy="1567800"/>
          </a:xfrm>
          <a:prstGeom prst="rect">
            <a:avLst>
              <a:gd fmla="val 10000" name="adj"/>
            </a:avLst>
          </a:prstGeom>
          <a:blipFill>
            <a:blip r:embed="rId1"/>
          </a:blipFill>
          <a:ln w="19080">
            <a:solidFill>
              <a:srgbClr val="ffffff"/>
            </a:solidFill>
            <a:round/>
          </a:ln>
        </p:spPr>
      </p:sp>
      <p:sp>
        <p:nvSpPr>
          <p:cNvPr id="399" name="CustomShape 3"/>
          <p:cNvSpPr/>
          <p:nvPr/>
        </p:nvSpPr>
        <p:spPr>
          <a:xfrm>
            <a:off x="2265840" y="6021360"/>
            <a:ext cx="1989720" cy="26136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d8b25c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Tailored Scalability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Performance indices, including rating, speed-up and efficiency are evaluated for specific cases and settings  </a:t>
            </a:r>
            <a:endParaRPr/>
          </a:p>
          <a:p>
            <a:pPr algn="ctr">
              <a:lnSpc>
                <a:spcPct val="90000"/>
              </a:lnSpc>
            </a:pPr>
            <a:endParaRPr/>
          </a:p>
        </p:txBody>
      </p:sp>
      <p:sp>
        <p:nvSpPr>
          <p:cNvPr id="400" name="CustomShape 4"/>
          <p:cNvSpPr/>
          <p:nvPr/>
        </p:nvSpPr>
        <p:spPr>
          <a:xfrm>
            <a:off x="2464920" y="1553760"/>
            <a:ext cx="1989720" cy="1567800"/>
          </a:xfrm>
          <a:prstGeom prst="rect">
            <a:avLst>
              <a:gd fmla="val 10000" name="adj"/>
            </a:avLst>
          </a:prstGeom>
          <a:blipFill>
            <a:blip r:embed="rId2"/>
          </a:blipFill>
          <a:ln w="19080">
            <a:solidFill>
              <a:srgbClr val="ffffff"/>
            </a:solidFill>
            <a:round/>
          </a:ln>
        </p:spPr>
      </p:sp>
      <p:sp>
        <p:nvSpPr>
          <p:cNvPr id="401" name="CustomShape 5"/>
          <p:cNvSpPr/>
          <p:nvPr/>
        </p:nvSpPr>
        <p:spPr>
          <a:xfrm>
            <a:off x="4454640" y="6021360"/>
            <a:ext cx="1989720" cy="26136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a2c866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Mesh automation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Highly automated meshing is performed using scripting techniques applied to open-source and third-party software</a:t>
            </a:r>
            <a:endParaRPr/>
          </a:p>
        </p:txBody>
      </p:sp>
      <p:sp>
        <p:nvSpPr>
          <p:cNvPr id="402" name="CustomShape 6"/>
          <p:cNvSpPr/>
          <p:nvPr/>
        </p:nvSpPr>
        <p:spPr>
          <a:xfrm>
            <a:off x="4653720" y="1553760"/>
            <a:ext cx="1989720" cy="1567800"/>
          </a:xfrm>
          <a:prstGeom prst="rect">
            <a:avLst>
              <a:gd fmla="val 10000" name="adj"/>
            </a:avLst>
          </a:prstGeom>
          <a:blipFill>
            <a:blip r:embed="rId3"/>
          </a:blipFill>
          <a:ln w="19080">
            <a:solidFill>
              <a:srgbClr val="ffffff"/>
            </a:solidFill>
            <a:round/>
          </a:ln>
        </p:spPr>
      </p:sp>
      <p:sp>
        <p:nvSpPr>
          <p:cNvPr id="403" name="CustomShape 7"/>
          <p:cNvSpPr/>
          <p:nvPr/>
        </p:nvSpPr>
        <p:spPr>
          <a:xfrm>
            <a:off x="6643800" y="6021360"/>
            <a:ext cx="1989720" cy="26136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70b876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Automatic post-processing and reporting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Post-processing, visualization and quantification are standardized into automated workflows</a:t>
            </a:r>
            <a:endParaRPr/>
          </a:p>
        </p:txBody>
      </p:sp>
      <p:sp>
        <p:nvSpPr>
          <p:cNvPr id="404" name="CustomShape 8"/>
          <p:cNvSpPr/>
          <p:nvPr/>
        </p:nvSpPr>
        <p:spPr>
          <a:xfrm>
            <a:off x="6842880" y="1553760"/>
            <a:ext cx="1989720" cy="1567800"/>
          </a:xfrm>
          <a:prstGeom prst="rect">
            <a:avLst>
              <a:gd fmla="val 10000" name="adj"/>
            </a:avLst>
          </a:prstGeom>
          <a:blipFill>
            <a:blip r:embed="rId4"/>
          </a:blipFill>
          <a:ln w="19080">
            <a:solidFill>
              <a:srgbClr val="ffffff"/>
            </a:solidFill>
            <a:round/>
          </a:ln>
        </p:spPr>
      </p:sp>
      <p:sp>
        <p:nvSpPr>
          <p:cNvPr id="405" name="CustomShape 9"/>
          <p:cNvSpPr/>
          <p:nvPr/>
        </p:nvSpPr>
        <p:spPr>
          <a:xfrm>
            <a:off x="8832600" y="6021360"/>
            <a:ext cx="1989720" cy="2613600"/>
          </a:xfrm>
          <a:prstGeom prst="rect">
            <a:avLst>
              <a:gd fmla="val 10500" name="adj1"/>
              <a:gd fmla="val 0" name="adj2"/>
            </a:avLst>
          </a:prstGeom>
          <a:solidFill>
            <a:srgbClr val="7ba79d"/>
          </a:solidFill>
          <a:ln w="19080">
            <a:solidFill>
              <a:srgbClr val="ffffff"/>
            </a:solidFill>
            <a:round/>
          </a:ln>
        </p:spPr>
        <p:txBody>
          <a:bodyPr bIns="120960" lIns="120960" rIns="120960" tIns="120960"/>
          <a:p>
            <a:pPr algn="ctr">
              <a:lnSpc>
                <a:spcPct val="90000"/>
              </a:lnSpc>
            </a:pPr>
            <a:r>
              <a:rPr b="1" lang="en-US" sz="1700">
                <a:solidFill>
                  <a:srgbClr val="ffffff"/>
                </a:solidFill>
                <a:latin typeface="Tw Cen MT"/>
              </a:rPr>
              <a:t>Web-based interfaces</a:t>
            </a:r>
            <a:endParaRPr/>
          </a:p>
          <a:p>
            <a:pPr algn="ctr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  <a:latin typeface="Tw Cen MT"/>
              </a:rPr>
              <a:t>Overall workflow, is available on flexible web-based technologies for a remote high productive experience</a:t>
            </a:r>
            <a:endParaRPr/>
          </a:p>
        </p:txBody>
      </p:sp>
      <p:sp>
        <p:nvSpPr>
          <p:cNvPr id="406" name="TextShape 10"/>
          <p:cNvSpPr txBox="1"/>
          <p:nvPr/>
        </p:nvSpPr>
        <p:spPr>
          <a:xfrm>
            <a:off x="0" y="116640"/>
            <a:ext cx="9143640" cy="79164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94b6d2"/>
                </a:solidFill>
                <a:latin typeface="Tw Cen MT"/>
              </a:rPr>
              <a:t>…</a:t>
            </a:r>
            <a:r>
              <a:rPr lang="en-US" sz="4400">
                <a:solidFill>
                  <a:srgbClr val="94b6d2"/>
                </a:solidFill>
                <a:latin typeface="Tw Cen MT"/>
              </a:rPr>
              <a:t>HPC = HIGHLY PRODUCTIVE COMPUTING 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3894840" y="3567960"/>
            <a:ext cx="1049760" cy="1195200"/>
          </a:xfrm>
          <a:prstGeom prst="rect">
            <a:avLst>
              <a:gd fmla="val 32840" name="adj1"/>
              <a:gd fmla="val 25000" name="adj2"/>
              <a:gd fmla="val 35780" name="adj3"/>
            </a:avLst>
          </a:prstGeom>
          <a:solidFill>
            <a:srgbClr val="cbd8d5"/>
          </a:solidFill>
        </p:spPr>
      </p:sp>
      <p:sp>
        <p:nvSpPr>
          <p:cNvPr id="408" name="CustomShape 2"/>
          <p:cNvSpPr/>
          <p:nvPr/>
        </p:nvSpPr>
        <p:spPr>
          <a:xfrm>
            <a:off x="2493720" y="2331000"/>
            <a:ext cx="1767600" cy="1236960"/>
          </a:xfrm>
          <a:prstGeom prst="rect">
            <a:avLst>
              <a:gd fmla="val 16670" name="adj"/>
            </a:avLst>
          </a:prstGeom>
          <a:solidFill>
            <a:srgbClr val="7ba79d"/>
          </a:solidFill>
        </p:spPr>
        <p:txBody>
          <a:bodyPr anchor="ctr" bIns="83880" lIns="83880" rIns="83880" tIns="83880"/>
          <a:p>
            <a:pPr algn="ctr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  <a:latin typeface="Tw Cen MT"/>
              </a:rPr>
              <a:t>PoC</a:t>
            </a:r>
            <a:endParaRPr/>
          </a:p>
        </p:txBody>
      </p:sp>
      <p:sp>
        <p:nvSpPr>
          <p:cNvPr id="409" name="CustomShape 3"/>
          <p:cNvSpPr/>
          <p:nvPr/>
        </p:nvSpPr>
        <p:spPr>
          <a:xfrm>
            <a:off x="4261680" y="2449080"/>
            <a:ext cx="1285200" cy="999720"/>
          </a:xfrm>
          <a:prstGeom prst="rect">
            <a:avLst/>
          </a:prstGeom>
        </p:spPr>
      </p:sp>
      <p:sp>
        <p:nvSpPr>
          <p:cNvPr id="410" name="CustomShape 4"/>
          <p:cNvSpPr/>
          <p:nvPr/>
        </p:nvSpPr>
        <p:spPr>
          <a:xfrm>
            <a:off x="5360760" y="4957920"/>
            <a:ext cx="1049760" cy="1195200"/>
          </a:xfrm>
          <a:prstGeom prst="rect">
            <a:avLst>
              <a:gd fmla="val 32840" name="adj1"/>
              <a:gd fmla="val 25000" name="adj2"/>
              <a:gd fmla="val 35780" name="adj3"/>
            </a:avLst>
          </a:prstGeom>
          <a:solidFill>
            <a:srgbClr val="cbd8d5"/>
          </a:solidFill>
        </p:spPr>
      </p:sp>
      <p:sp>
        <p:nvSpPr>
          <p:cNvPr id="411" name="CustomShape 5"/>
          <p:cNvSpPr/>
          <p:nvPr/>
        </p:nvSpPr>
        <p:spPr>
          <a:xfrm>
            <a:off x="3959640" y="3721320"/>
            <a:ext cx="1767600" cy="1236960"/>
          </a:xfrm>
          <a:prstGeom prst="rect">
            <a:avLst>
              <a:gd fmla="val 16670" name="adj"/>
            </a:avLst>
          </a:prstGeom>
          <a:solidFill>
            <a:srgbClr val="7ba79d"/>
          </a:solidFill>
        </p:spPr>
        <p:txBody>
          <a:bodyPr anchor="ctr" bIns="83880" lIns="83880" rIns="83880" tIns="83880"/>
          <a:p>
            <a:pPr algn="ctr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  <a:latin typeface="Tw Cen MT"/>
              </a:rPr>
              <a:t>Development</a:t>
            </a:r>
            <a:endParaRPr/>
          </a:p>
        </p:txBody>
      </p:sp>
      <p:sp>
        <p:nvSpPr>
          <p:cNvPr id="412" name="CustomShape 6"/>
          <p:cNvSpPr/>
          <p:nvPr/>
        </p:nvSpPr>
        <p:spPr>
          <a:xfrm>
            <a:off x="5727240" y="3839040"/>
            <a:ext cx="1285200" cy="999720"/>
          </a:xfrm>
          <a:prstGeom prst="rect">
            <a:avLst/>
          </a:prstGeom>
        </p:spPr>
      </p:sp>
      <p:sp>
        <p:nvSpPr>
          <p:cNvPr id="413" name="CustomShape 7"/>
          <p:cNvSpPr/>
          <p:nvPr/>
        </p:nvSpPr>
        <p:spPr>
          <a:xfrm>
            <a:off x="5425200" y="5111280"/>
            <a:ext cx="1767600" cy="1236960"/>
          </a:xfrm>
          <a:prstGeom prst="rect">
            <a:avLst>
              <a:gd fmla="val 16670" name="adj"/>
            </a:avLst>
          </a:prstGeom>
          <a:solidFill>
            <a:srgbClr val="7ba79d"/>
          </a:solidFill>
        </p:spPr>
        <p:txBody>
          <a:bodyPr anchor="ctr" bIns="83880" lIns="83880" rIns="83880" tIns="83880"/>
          <a:p>
            <a:pPr algn="ctr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  <a:latin typeface="Tw Cen MT"/>
              </a:rPr>
              <a:t>Production</a:t>
            </a:r>
            <a:endParaRPr/>
          </a:p>
        </p:txBody>
      </p:sp>
      <p:pic>
        <p:nvPicPr>
          <p:cNvPr descr="" id="414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415" name="CustomShape 8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Andy Magee - Creative Commons Attribution-NonCommercial License  http://www.flickr.com/photos/84272941@N00</a:t>
            </a:r>
            <a:endParaRPr/>
          </a:p>
        </p:txBody>
      </p:sp>
      <p:sp>
        <p:nvSpPr>
          <p:cNvPr id="416" name="CustomShape 9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417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418" name="CustomShape 10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19" name="TextShape 11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SCALING-UP</a:t>
            </a:r>
            <a:endParaRPr/>
          </a:p>
        </p:txBody>
      </p:sp>
      <p:sp>
        <p:nvSpPr>
          <p:cNvPr id="420" name="TextShape 12"/>
          <p:cNvSpPr txBox="1"/>
          <p:nvPr/>
        </p:nvSpPr>
        <p:spPr>
          <a:xfrm>
            <a:off x="612720" y="1600200"/>
            <a:ext cx="8152920" cy="7074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Our working methodology</a:t>
            </a:r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21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422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Tc Morgan - Creative Commons Attribution-NonCommercial-ShareAlike License  http://www.flickr.com/photos/63114962@N08</a:t>
            </a:r>
            <a:endParaRPr/>
          </a:p>
        </p:txBody>
      </p:sp>
      <p:sp>
        <p:nvSpPr>
          <p:cNvPr id="423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42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425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26" name="TextShape 4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Tw Cen MT"/>
              </a:rPr>
              <a:t>ARE YOU READY FOR HPC*?</a:t>
            </a:r>
            <a:endParaRPr/>
          </a:p>
        </p:txBody>
      </p:sp>
      <p:sp>
        <p:nvSpPr>
          <p:cNvPr id="427" name="TextShape 5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Tw Cen MT"/>
              </a:rPr>
              <a:t>CAE and particularly CFD are a key factor to improve competitiveness of a manufacturing company.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Tw Cen MT"/>
              </a:rPr>
              <a:t>HPC is an enabling technology part of innovation strategy for EU G20 countries.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Tw Cen MT"/>
              </a:rPr>
              <a:t>OpenFOAM on HPC might boost your productivity.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Tw Cen MT"/>
              </a:rPr>
              <a:t>We are ready to speed up </a:t>
            </a:r>
            <a:r>
              <a:rPr lang="en-US" sz="2900">
                <a:solidFill>
                  <a:srgbClr val="000000"/>
                </a:solidFill>
                <a:latin typeface="Tw Cen MT"/>
              </a:rPr>
              <a:t>
</a:t>
            </a:r>
            <a:r>
              <a:rPr lang="en-US" sz="2900">
                <a:solidFill>
                  <a:srgbClr val="000000"/>
                </a:solidFill>
                <a:latin typeface="Tw Cen MT"/>
              </a:rPr>
              <a:t>your innovation.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Shape 1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endParaRPr/>
          </a:p>
        </p:txBody>
      </p:sp>
      <p:pic>
        <p:nvPicPr>
          <p:cNvPr descr="" id="429" name="Segnaposto contenuto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430" name="CustomShape 2"/>
          <p:cNvSpPr/>
          <p:nvPr/>
        </p:nvSpPr>
        <p:spPr>
          <a:xfrm>
            <a:off x="279360" y="1263960"/>
            <a:ext cx="4456440" cy="136512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6600">
                <a:solidFill>
                  <a:srgbClr val="ffffff"/>
                </a:solidFill>
                <a:latin typeface="Tw Cen MT"/>
              </a:rPr>
              <a:t>THANK YOU</a:t>
            </a:r>
            <a:endParaRPr/>
          </a:p>
        </p:txBody>
      </p:sp>
      <p:sp>
        <p:nvSpPr>
          <p:cNvPr id="431" name="CustomShape 3"/>
          <p:cNvSpPr/>
          <p:nvPr/>
        </p:nvSpPr>
        <p:spPr>
          <a:xfrm>
            <a:off x="4680000" y="5540040"/>
            <a:ext cx="4456440" cy="1365120"/>
          </a:xfrm>
          <a:prstGeom prst="rect">
            <a:avLst/>
          </a:prstGeom>
        </p:spPr>
        <p:txBody>
          <a:bodyPr anchor="ctr" bIns="45000" lIns="90000" rIns="90000" tIns="45000"/>
          <a:p>
            <a:pPr algn="r"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Tw Cen MT"/>
              </a:rPr>
              <a:t>Alessandro Chiarini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Tw Cen MT"/>
              </a:rPr>
              <a:t>SCS srl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Tw Cen MT"/>
              </a:rPr>
              <a:t>a.chiarini@scsitaly.com</a:t>
            </a:r>
            <a:endParaRPr/>
          </a:p>
          <a:p>
            <a:pPr algn="r">
              <a:lnSpc>
                <a:spcPct val="150000"/>
              </a:lnSpc>
            </a:pPr>
            <a:r>
              <a:rPr lang="en-US" sz="2400">
                <a:solidFill>
                  <a:srgbClr val="ffffff"/>
                </a:solidFill>
                <a:latin typeface="Tw Cen MT"/>
              </a:rPr>
              <a:t>www.linkedin.com/in/achiarini</a:t>
            </a:r>
            <a:endParaRPr/>
          </a:p>
          <a:p>
            <a:pPr algn="r">
              <a:lnSpc>
                <a:spcPct val="150000"/>
              </a:lnSpc>
            </a:pP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5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166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Argonne National Laboratory - Creative Commons Attribution-NonCommercial-ShareAlike License  http://www.flickr.com/photos/35734278@N05</a:t>
            </a:r>
            <a:endParaRPr/>
          </a:p>
        </p:txBody>
      </p:sp>
      <p:sp>
        <p:nvSpPr>
          <p:cNvPr id="167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168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169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0" name="TextShape 4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CINECA - SCAI</a:t>
            </a:r>
            <a:endParaRPr/>
          </a:p>
        </p:txBody>
      </p:sp>
      <p:sp>
        <p:nvSpPr>
          <p:cNvPr id="171" name="TextShape 5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1 Tier 0  system(Fermi) e 3 Tier 1 (Galileo, Eurora, Pico)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Best placement in Top500: #7 (Fermi, 2012)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Best placement in GreenTop500: #1 (Eurora, 2013)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Total storage capacity: &gt;15PB 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HPC services to support public research</a:t>
            </a:r>
            <a:endParaRPr/>
          </a:p>
          <a:p>
            <a:pPr lvl="1">
              <a:lnSpc>
                <a:spcPct val="100000"/>
              </a:lnSpc>
              <a:buSzPct val="70000"/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w Cen MT"/>
              </a:rPr>
              <a:t>International: PRACE</a:t>
            </a:r>
            <a:endParaRPr/>
          </a:p>
          <a:p>
            <a:pPr lvl="1">
              <a:lnSpc>
                <a:spcPct val="100000"/>
              </a:lnSpc>
              <a:buSzPct val="70000"/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w Cen MT"/>
              </a:rPr>
              <a:t>Italian: ISCRA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Technological transfer towards industry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2" name="Immagine 6"/>
          <p:cNvPicPr/>
          <p:nvPr/>
        </p:nvPicPr>
        <p:blipFill>
          <a:blip r:embed="rId1"/>
          <a:stretch>
            <a:fillRect/>
          </a:stretch>
        </p:blipFill>
        <p:spPr>
          <a:xfrm>
            <a:off x="1505880" y="90720"/>
            <a:ext cx="6349680" cy="6349680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tobi_digital - Creative Commons Attribution-NonCommercial License  http://www.flickr.com/photos/37475356@N00</a:t>
            </a:r>
            <a:endParaRPr/>
          </a:p>
        </p:txBody>
      </p:sp>
      <p:sp>
        <p:nvSpPr>
          <p:cNvPr id="174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175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176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7" name="CustomShape 4"/>
          <p:cNvSpPr/>
          <p:nvPr/>
        </p:nvSpPr>
        <p:spPr>
          <a:xfrm>
            <a:off x="0" y="0"/>
            <a:ext cx="92250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8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SCS SUPERCOMPUTING SOLUTIONS</a:t>
            </a:r>
            <a:endParaRPr/>
          </a:p>
        </p:txBody>
      </p:sp>
      <p:sp>
        <p:nvSpPr>
          <p:cNvPr id="179" name="TextShape 6"/>
          <p:cNvSpPr txBox="1"/>
          <p:nvPr/>
        </p:nvSpPr>
        <p:spPr>
          <a:xfrm>
            <a:off x="376920" y="1600200"/>
            <a:ext cx="913356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Funded in 2003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HPC services marketing and sales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Consultancy services (CAE, HPDA)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Development of integrated solutions (HPC+CAE+HPDA)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-9360" y="6510240"/>
            <a:ext cx="9230760" cy="347400"/>
          </a:xfrm>
          <a:prstGeom prst="rect">
            <a:avLst/>
          </a:prstGeom>
          <a:solidFill>
            <a:srgbClr val="525252"/>
          </a:solidFill>
        </p:spPr>
      </p:sp>
      <p:sp>
        <p:nvSpPr>
          <p:cNvPr id="181" name="CustomShape 2"/>
          <p:cNvSpPr/>
          <p:nvPr/>
        </p:nvSpPr>
        <p:spPr>
          <a:xfrm>
            <a:off x="274320" y="661140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John-Morgan - Creative Commons Attribution License  http://www.flickr.com/photos/24742305@N00</a:t>
            </a:r>
            <a:endParaRPr/>
          </a:p>
        </p:txBody>
      </p:sp>
      <p:sp>
        <p:nvSpPr>
          <p:cNvPr id="182" name="CustomShape 3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183" name="Object 4"/>
          <p:cNvPicPr/>
          <p:nvPr/>
        </p:nvPicPr>
        <p:blipFill>
          <a:blip r:embed="rId1"/>
          <a:stretch>
            <a:fillRect/>
          </a:stretch>
        </p:blipFill>
        <p:spPr>
          <a:xfrm>
            <a:off x="91440" y="6611400"/>
            <a:ext cx="199800" cy="199800"/>
          </a:xfrm>
          <a:prstGeom prst="rect">
            <a:avLst/>
          </a:prstGeom>
        </p:spPr>
      </p:pic>
      <p:pic>
        <p:nvPicPr>
          <p:cNvPr descr="" id="184" name="Immagine 6"/>
          <p:cNvPicPr/>
          <p:nvPr/>
        </p:nvPicPr>
        <p:blipFill>
          <a:blip r:embed="rId2"/>
          <a:stretch>
            <a:fillRect/>
          </a:stretch>
        </p:blipFill>
        <p:spPr>
          <a:xfrm>
            <a:off x="-9360" y="-5040"/>
            <a:ext cx="9234000" cy="6523200"/>
          </a:xfrm>
          <a:prstGeom prst="rect">
            <a:avLst/>
          </a:prstGeom>
        </p:spPr>
      </p:pic>
      <p:sp>
        <p:nvSpPr>
          <p:cNvPr id="185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  <a:ln w="10080">
            <a:solidFill>
              <a:srgbClr val="94b6d2"/>
            </a:solidFill>
            <a:round/>
          </a:ln>
        </p:spPr>
      </p:sp>
      <p:sp>
        <p:nvSpPr>
          <p:cNvPr id="186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HIGH PERFORMANCE COMPUTING</a:t>
            </a:r>
            <a:endParaRPr/>
          </a:p>
        </p:txBody>
      </p:sp>
      <p:sp>
        <p:nvSpPr>
          <p:cNvPr id="187" name="TextShape 6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en-US" sz="2900">
                <a:solidFill>
                  <a:srgbClr val="d9d9d9"/>
                </a:solidFill>
                <a:latin typeface="Tw Cen MT"/>
              </a:rPr>
              <a:t>“</a:t>
            </a:r>
            <a:r>
              <a:rPr i="1" lang="en-US" sz="2900">
                <a:solidFill>
                  <a:srgbClr val="d9d9d9"/>
                </a:solidFill>
                <a:latin typeface="Tw Cen MT"/>
              </a:rPr>
              <a:t>Centralize a computing capacity in a single system to provide much higher performance than those of a workstation or a desktop computer. This capability is used to solve problems in chemistry, physics, </a:t>
            </a:r>
            <a:r>
              <a:rPr b="1" i="1" lang="en-US" sz="2900">
                <a:solidFill>
                  <a:srgbClr val="d9d9d9"/>
                </a:solidFill>
                <a:latin typeface="Tw Cen MT"/>
              </a:rPr>
              <a:t>engineering</a:t>
            </a:r>
            <a:r>
              <a:rPr i="1" lang="en-US" sz="2900">
                <a:solidFill>
                  <a:srgbClr val="d9d9d9"/>
                </a:solidFill>
                <a:latin typeface="Tw Cen MT"/>
              </a:rPr>
              <a:t> or finance.</a:t>
            </a:r>
            <a:r>
              <a:rPr lang="en-US" sz="2900">
                <a:solidFill>
                  <a:srgbClr val="d9d9d9"/>
                </a:solidFill>
                <a:latin typeface="Tw Cen MT"/>
              </a:rPr>
              <a:t>” (source: HPC Inside)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94b6d2"/>
                </a:solidFill>
                <a:latin typeface="Tw Cen MT"/>
              </a:rPr>
              <a:t>EVOLUTION</a:t>
            </a:r>
            <a:endParaRPr/>
          </a:p>
        </p:txBody>
      </p:sp>
      <p:graphicFrame>
        <p:nvGraphicFramePr>
          <p:cNvPr id="189" name="Segnaposto contenuto 3"/>
          <p:cNvGraphicFramePr/>
          <p:nvPr/>
        </p:nvGraphicFramePr>
        <p:xfrm>
          <a:off x="351360" y="1620360"/>
          <a:ext cx="8496000" cy="475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descr="" id="190" name="Immagin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045520" y="2466000"/>
            <a:ext cx="2208600" cy="1153080"/>
          </a:xfrm>
          <a:prstGeom prst="rect">
            <a:avLst/>
          </a:prstGeom>
        </p:spPr>
      </p:pic>
      <p:pic>
        <p:nvPicPr>
          <p:cNvPr descr="" id="191" name="Immagine 5"/>
          <p:cNvPicPr/>
          <p:nvPr/>
        </p:nvPicPr>
        <p:blipFill>
          <a:blip r:embed="rId3"/>
          <a:stretch>
            <a:fillRect/>
          </a:stretch>
        </p:blipFill>
        <p:spPr>
          <a:xfrm>
            <a:off x="994680" y="3910680"/>
            <a:ext cx="740520" cy="740520"/>
          </a:xfrm>
          <a:prstGeom prst="rect">
            <a:avLst/>
          </a:prstGeom>
        </p:spPr>
      </p:pic>
      <p:sp>
        <p:nvSpPr>
          <p:cNvPr id="192" name="CustomShape 2"/>
          <p:cNvSpPr/>
          <p:nvPr/>
        </p:nvSpPr>
        <p:spPr>
          <a:xfrm>
            <a:off x="541800" y="3799440"/>
            <a:ext cx="1693080" cy="1036800"/>
          </a:xfrm>
          <a:prstGeom prst="rect">
            <a:avLst>
              <a:gd fmla="val -17708" name="adj1"/>
              <a:gd fmla="val 116582" name="adj2"/>
            </a:avLst>
          </a:prstGeom>
          <a:ln w="29160">
            <a:solidFill>
              <a:srgbClr val="94b6d2"/>
            </a:solidFill>
            <a:round/>
          </a:ln>
        </p:spPr>
      </p:sp>
      <p:sp>
        <p:nvSpPr>
          <p:cNvPr id="193" name="CustomShape 3"/>
          <p:cNvSpPr/>
          <p:nvPr/>
        </p:nvSpPr>
        <p:spPr>
          <a:xfrm>
            <a:off x="2186280" y="2487240"/>
            <a:ext cx="1856160" cy="1189080"/>
          </a:xfrm>
          <a:prstGeom prst="rect">
            <a:avLst>
              <a:gd fmla="val -3456" name="adj1"/>
              <a:gd fmla="val 114803" name="adj2"/>
            </a:avLst>
          </a:prstGeom>
          <a:ln w="29160">
            <a:solidFill>
              <a:srgbClr val="94b6d2"/>
            </a:solidFill>
            <a:round/>
          </a:ln>
        </p:spPr>
      </p:sp>
      <p:pic>
        <p:nvPicPr>
          <p:cNvPr descr="" id="194" name="Immagin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967800" y="3942360"/>
            <a:ext cx="1333440" cy="1073880"/>
          </a:xfrm>
          <a:prstGeom prst="rect">
            <a:avLst/>
          </a:prstGeom>
        </p:spPr>
      </p:pic>
      <p:sp>
        <p:nvSpPr>
          <p:cNvPr id="195" name="CustomShape 4"/>
          <p:cNvSpPr/>
          <p:nvPr/>
        </p:nvSpPr>
        <p:spPr>
          <a:xfrm>
            <a:off x="6773400" y="3750840"/>
            <a:ext cx="1703520" cy="1487520"/>
          </a:xfrm>
          <a:prstGeom prst="rect">
            <a:avLst>
              <a:gd fmla="val -606" name="adj1"/>
              <a:gd fmla="val -80037" name="adj2"/>
            </a:avLst>
          </a:prstGeom>
          <a:ln w="29160">
            <a:solidFill>
              <a:srgbClr val="94b6d2"/>
            </a:solidFill>
            <a:round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Tw Cen MT"/>
              </a:rPr>
              <a:t>FERMI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2203200" y="351000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Automotive</a:t>
            </a:r>
            <a:endParaRPr/>
          </a:p>
        </p:txBody>
      </p:sp>
      <p:sp>
        <p:nvSpPr>
          <p:cNvPr id="197" name="CustomShape 2"/>
          <p:cNvSpPr/>
          <p:nvPr/>
        </p:nvSpPr>
        <p:spPr>
          <a:xfrm>
            <a:off x="2227680" y="390132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198" name="CustomShape 3"/>
          <p:cNvSpPr/>
          <p:nvPr/>
        </p:nvSpPr>
        <p:spPr>
          <a:xfrm>
            <a:off x="1326240" y="302652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1"/>
          </a:blipFill>
          <a:ln w="19080">
            <a:solidFill>
              <a:srgbClr val="94b6d2"/>
            </a:solidFill>
            <a:round/>
          </a:ln>
        </p:spPr>
      </p:sp>
      <p:sp>
        <p:nvSpPr>
          <p:cNvPr id="199" name="CustomShape 4"/>
          <p:cNvSpPr/>
          <p:nvPr/>
        </p:nvSpPr>
        <p:spPr>
          <a:xfrm>
            <a:off x="2023920" y="378468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00" name="CustomShape 5"/>
          <p:cNvSpPr/>
          <p:nvPr/>
        </p:nvSpPr>
        <p:spPr>
          <a:xfrm>
            <a:off x="3080160" y="302328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Aerospace</a:t>
            </a:r>
            <a:endParaRPr/>
          </a:p>
        </p:txBody>
      </p:sp>
      <p:sp>
        <p:nvSpPr>
          <p:cNvPr id="201" name="CustomShape 6"/>
          <p:cNvSpPr/>
          <p:nvPr/>
        </p:nvSpPr>
        <p:spPr>
          <a:xfrm>
            <a:off x="3781800" y="378036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02" name="CustomShape 7"/>
          <p:cNvSpPr/>
          <p:nvPr/>
        </p:nvSpPr>
        <p:spPr>
          <a:xfrm>
            <a:off x="3957120" y="350820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2"/>
          </a:blipFill>
          <a:ln w="19080">
            <a:solidFill>
              <a:srgbClr val="94b6d2"/>
            </a:solidFill>
            <a:round/>
          </a:ln>
        </p:spPr>
      </p:sp>
      <p:sp>
        <p:nvSpPr>
          <p:cNvPr id="203" name="CustomShape 8"/>
          <p:cNvSpPr/>
          <p:nvPr/>
        </p:nvSpPr>
        <p:spPr>
          <a:xfrm>
            <a:off x="3981600" y="389736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04" name="CustomShape 9"/>
          <p:cNvSpPr/>
          <p:nvPr/>
        </p:nvSpPr>
        <p:spPr>
          <a:xfrm>
            <a:off x="2203200" y="254232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Naval</a:t>
            </a:r>
            <a:endParaRPr/>
          </a:p>
        </p:txBody>
      </p:sp>
      <p:sp>
        <p:nvSpPr>
          <p:cNvPr id="205" name="CustomShape 10"/>
          <p:cNvSpPr/>
          <p:nvPr/>
        </p:nvSpPr>
        <p:spPr>
          <a:xfrm>
            <a:off x="2896920" y="255456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06" name="CustomShape 11"/>
          <p:cNvSpPr/>
          <p:nvPr/>
        </p:nvSpPr>
        <p:spPr>
          <a:xfrm>
            <a:off x="3080160" y="205596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3"/>
          </a:blipFill>
          <a:ln w="19080">
            <a:solidFill>
              <a:srgbClr val="94b6d2"/>
            </a:solidFill>
            <a:round/>
          </a:ln>
        </p:spPr>
      </p:sp>
      <p:sp>
        <p:nvSpPr>
          <p:cNvPr id="207" name="CustomShape 12"/>
          <p:cNvSpPr/>
          <p:nvPr/>
        </p:nvSpPr>
        <p:spPr>
          <a:xfrm>
            <a:off x="3109320" y="244368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08" name="CustomShape 13"/>
          <p:cNvSpPr/>
          <p:nvPr/>
        </p:nvSpPr>
        <p:spPr>
          <a:xfrm>
            <a:off x="3957120" y="254088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Oil &amp; Gas</a:t>
            </a:r>
            <a:endParaRPr/>
          </a:p>
        </p:txBody>
      </p:sp>
      <p:sp>
        <p:nvSpPr>
          <p:cNvPr id="209" name="CustomShape 14"/>
          <p:cNvSpPr/>
          <p:nvPr/>
        </p:nvSpPr>
        <p:spPr>
          <a:xfrm>
            <a:off x="4838760" y="292824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10" name="CustomShape 15"/>
          <p:cNvSpPr/>
          <p:nvPr/>
        </p:nvSpPr>
        <p:spPr>
          <a:xfrm>
            <a:off x="4833720" y="303264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4"/>
          </a:blipFill>
          <a:ln w="19080">
            <a:solidFill>
              <a:srgbClr val="94b6d2"/>
            </a:solidFill>
            <a:round/>
          </a:ln>
        </p:spPr>
      </p:sp>
      <p:sp>
        <p:nvSpPr>
          <p:cNvPr id="211" name="CustomShape 16"/>
          <p:cNvSpPr/>
          <p:nvPr/>
        </p:nvSpPr>
        <p:spPr>
          <a:xfrm>
            <a:off x="5032080" y="304812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12" name="CustomShape 17"/>
          <p:cNvSpPr/>
          <p:nvPr/>
        </p:nvSpPr>
        <p:spPr>
          <a:xfrm>
            <a:off x="4833720" y="206532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Heavy Industries</a:t>
            </a:r>
            <a:endParaRPr/>
          </a:p>
        </p:txBody>
      </p:sp>
      <p:sp>
        <p:nvSpPr>
          <p:cNvPr id="213" name="CustomShape 18"/>
          <p:cNvSpPr/>
          <p:nvPr/>
        </p:nvSpPr>
        <p:spPr>
          <a:xfrm>
            <a:off x="5715360" y="245772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14" name="CustomShape 19"/>
          <p:cNvSpPr/>
          <p:nvPr/>
        </p:nvSpPr>
        <p:spPr>
          <a:xfrm>
            <a:off x="5711040" y="255384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5"/>
          </a:blipFill>
          <a:ln w="19080">
            <a:solidFill>
              <a:srgbClr val="94b6d2"/>
            </a:solidFill>
            <a:round/>
          </a:ln>
        </p:spPr>
      </p:sp>
      <p:sp>
        <p:nvSpPr>
          <p:cNvPr id="215" name="CustomShape 20"/>
          <p:cNvSpPr/>
          <p:nvPr/>
        </p:nvSpPr>
        <p:spPr>
          <a:xfrm>
            <a:off x="5913720" y="257292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16" name="CustomShape 21"/>
          <p:cNvSpPr/>
          <p:nvPr/>
        </p:nvSpPr>
        <p:spPr>
          <a:xfrm>
            <a:off x="5711040" y="351936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Light Industries</a:t>
            </a:r>
            <a:endParaRPr/>
          </a:p>
        </p:txBody>
      </p:sp>
      <p:sp>
        <p:nvSpPr>
          <p:cNvPr id="217" name="CustomShape 22"/>
          <p:cNvSpPr/>
          <p:nvPr/>
        </p:nvSpPr>
        <p:spPr>
          <a:xfrm>
            <a:off x="5912640" y="428580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18" name="CustomShape 23"/>
          <p:cNvSpPr/>
          <p:nvPr/>
        </p:nvSpPr>
        <p:spPr>
          <a:xfrm>
            <a:off x="4833720" y="399852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6"/>
          </a:blipFill>
          <a:ln w="19080">
            <a:solidFill>
              <a:srgbClr val="94b6d2"/>
            </a:solidFill>
            <a:round/>
          </a:ln>
        </p:spPr>
      </p:sp>
      <p:sp>
        <p:nvSpPr>
          <p:cNvPr id="219" name="CustomShape 24"/>
          <p:cNvSpPr/>
          <p:nvPr/>
        </p:nvSpPr>
        <p:spPr>
          <a:xfrm>
            <a:off x="5723640" y="438228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20" name="CustomShape 25"/>
          <p:cNvSpPr/>
          <p:nvPr/>
        </p:nvSpPr>
        <p:spPr>
          <a:xfrm>
            <a:off x="3079800" y="399276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Pharma</a:t>
            </a:r>
            <a:endParaRPr/>
          </a:p>
        </p:txBody>
      </p:sp>
      <p:sp>
        <p:nvSpPr>
          <p:cNvPr id="221" name="CustomShape 26"/>
          <p:cNvSpPr/>
          <p:nvPr/>
        </p:nvSpPr>
        <p:spPr>
          <a:xfrm>
            <a:off x="3108600" y="438084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22" name="CustomShape 27"/>
          <p:cNvSpPr/>
          <p:nvPr/>
        </p:nvSpPr>
        <p:spPr>
          <a:xfrm>
            <a:off x="2202480" y="447948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7"/>
          </a:blipFill>
          <a:ln w="19080">
            <a:solidFill>
              <a:srgbClr val="94b6d2"/>
            </a:solidFill>
            <a:round/>
          </a:ln>
        </p:spPr>
      </p:sp>
      <p:sp>
        <p:nvSpPr>
          <p:cNvPr id="223" name="CustomShape 28"/>
          <p:cNvSpPr/>
          <p:nvPr/>
        </p:nvSpPr>
        <p:spPr>
          <a:xfrm>
            <a:off x="2896200" y="449172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24" name="CustomShape 29"/>
          <p:cNvSpPr/>
          <p:nvPr/>
        </p:nvSpPr>
        <p:spPr>
          <a:xfrm>
            <a:off x="6583320" y="400968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Medical Devices</a:t>
            </a:r>
            <a:endParaRPr/>
          </a:p>
        </p:txBody>
      </p:sp>
      <p:sp>
        <p:nvSpPr>
          <p:cNvPr id="225" name="CustomShape 30"/>
          <p:cNvSpPr/>
          <p:nvPr/>
        </p:nvSpPr>
        <p:spPr>
          <a:xfrm>
            <a:off x="6785280" y="477612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26" name="CustomShape 31"/>
          <p:cNvSpPr/>
          <p:nvPr/>
        </p:nvSpPr>
        <p:spPr>
          <a:xfrm>
            <a:off x="5706720" y="448848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8"/>
          </a:blipFill>
          <a:ln w="19080">
            <a:solidFill>
              <a:srgbClr val="94b6d2"/>
            </a:solidFill>
            <a:round/>
          </a:ln>
        </p:spPr>
      </p:sp>
      <p:sp>
        <p:nvSpPr>
          <p:cNvPr id="227" name="CustomShape 32"/>
          <p:cNvSpPr/>
          <p:nvPr/>
        </p:nvSpPr>
        <p:spPr>
          <a:xfrm>
            <a:off x="6596280" y="487260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28" name="CustomShape 33"/>
          <p:cNvSpPr/>
          <p:nvPr/>
        </p:nvSpPr>
        <p:spPr>
          <a:xfrm>
            <a:off x="6586920" y="207504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Finance/Insurance</a:t>
            </a:r>
            <a:endParaRPr/>
          </a:p>
        </p:txBody>
      </p:sp>
      <p:sp>
        <p:nvSpPr>
          <p:cNvPr id="229" name="CustomShape 34"/>
          <p:cNvSpPr/>
          <p:nvPr/>
        </p:nvSpPr>
        <p:spPr>
          <a:xfrm>
            <a:off x="7292160" y="284400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30" name="CustomShape 35"/>
          <p:cNvSpPr/>
          <p:nvPr/>
        </p:nvSpPr>
        <p:spPr>
          <a:xfrm>
            <a:off x="6586920" y="304056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9"/>
          </a:blipFill>
          <a:ln w="19080">
            <a:solidFill>
              <a:srgbClr val="94b6d2"/>
            </a:solidFill>
            <a:round/>
          </a:ln>
        </p:spPr>
      </p:sp>
      <p:sp>
        <p:nvSpPr>
          <p:cNvPr id="231" name="CustomShape 36"/>
          <p:cNvSpPr/>
          <p:nvPr/>
        </p:nvSpPr>
        <p:spPr>
          <a:xfrm>
            <a:off x="7292160" y="304596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32" name="CustomShape 37"/>
          <p:cNvSpPr/>
          <p:nvPr/>
        </p:nvSpPr>
        <p:spPr>
          <a:xfrm>
            <a:off x="3953160" y="448308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94b6d2"/>
          </a:solidFill>
          <a:ln w="19080">
            <a:solidFill>
              <a:srgbClr val="94b6d2"/>
            </a:solidFill>
            <a:round/>
          </a:ln>
        </p:spPr>
        <p:txBody>
          <a:bodyPr anchor="ctr" bIns="15120" lIns="0" rIns="0" tIns="15120"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Tw Cen MT"/>
              </a:rPr>
              <a:t>Supply Chain</a:t>
            </a:r>
            <a:endParaRPr/>
          </a:p>
        </p:txBody>
      </p:sp>
      <p:sp>
        <p:nvSpPr>
          <p:cNvPr id="233" name="CustomShape 38"/>
          <p:cNvSpPr/>
          <p:nvPr/>
        </p:nvSpPr>
        <p:spPr>
          <a:xfrm>
            <a:off x="4154760" y="524952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34" name="CustomShape 39"/>
          <p:cNvSpPr/>
          <p:nvPr/>
        </p:nvSpPr>
        <p:spPr>
          <a:xfrm>
            <a:off x="3075840" y="4962240"/>
            <a:ext cx="1018800" cy="874440"/>
          </a:xfrm>
          <a:prstGeom prst="rect">
            <a:avLst>
              <a:gd fmla="val 115470" name="adj1"/>
              <a:gd fmla="val 115470" name="adj2"/>
            </a:avLst>
          </a:prstGeom>
          <a:blipFill>
            <a:blip r:embed="rId10"/>
          </a:blipFill>
          <a:ln w="19080">
            <a:solidFill>
              <a:srgbClr val="94b6d2"/>
            </a:solidFill>
            <a:round/>
          </a:ln>
        </p:spPr>
      </p:sp>
      <p:sp>
        <p:nvSpPr>
          <p:cNvPr id="235" name="CustomShape 40"/>
          <p:cNvSpPr/>
          <p:nvPr/>
        </p:nvSpPr>
        <p:spPr>
          <a:xfrm>
            <a:off x="3965760" y="5346000"/>
            <a:ext cx="118440" cy="102240"/>
          </a:xfrm>
          <a:prstGeom prst="rect">
            <a:avLst>
              <a:gd fmla="val 115470" name="adj1"/>
              <a:gd fmla="val 115470" name="adj2"/>
            </a:avLst>
          </a:prstGeom>
          <a:solidFill>
            <a:srgbClr val="ffffff"/>
          </a:solidFill>
          <a:ln w="19080">
            <a:solidFill>
              <a:srgbClr val="94b6d2"/>
            </a:solidFill>
            <a:round/>
          </a:ln>
        </p:spPr>
      </p:sp>
      <p:sp>
        <p:nvSpPr>
          <p:cNvPr id="236" name="TextShape 41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94b6d2"/>
                </a:solidFill>
                <a:latin typeface="Tw Cen MT"/>
              </a:rPr>
              <a:t>APPLICATIONS</a:t>
            </a:r>
            <a:endParaRPr/>
          </a:p>
        </p:txBody>
      </p:sp>
      <p:pic>
        <p:nvPicPr>
          <p:cNvPr descr="" id="237" name="Immagine 4"/>
          <p:cNvPicPr/>
          <p:nvPr/>
        </p:nvPicPr>
        <p:blipFill>
          <a:blip r:embed="rId11"/>
          <a:stretch>
            <a:fillRect/>
          </a:stretch>
        </p:blipFill>
        <p:spPr>
          <a:xfrm>
            <a:off x="7831440" y="2137680"/>
            <a:ext cx="1069560" cy="486360"/>
          </a:xfrm>
          <a:prstGeom prst="rect">
            <a:avLst/>
          </a:prstGeom>
        </p:spPr>
      </p:pic>
      <p:pic>
        <p:nvPicPr>
          <p:cNvPr descr="" id="238" name="Immagine 5"/>
          <p:cNvPicPr/>
          <p:nvPr/>
        </p:nvPicPr>
        <p:blipFill>
          <a:blip r:embed="rId12"/>
          <a:stretch>
            <a:fillRect/>
          </a:stretch>
        </p:blipFill>
        <p:spPr>
          <a:xfrm>
            <a:off x="8050320" y="2741040"/>
            <a:ext cx="540000" cy="623880"/>
          </a:xfrm>
          <a:prstGeom prst="rect">
            <a:avLst/>
          </a:prstGeom>
        </p:spPr>
      </p:pic>
      <p:pic>
        <p:nvPicPr>
          <p:cNvPr descr="" id="239" name="Immagine 6"/>
          <p:cNvPicPr/>
          <p:nvPr/>
        </p:nvPicPr>
        <p:blipFill>
          <a:blip r:embed="rId13"/>
          <a:stretch>
            <a:fillRect/>
          </a:stretch>
        </p:blipFill>
        <p:spPr>
          <a:xfrm>
            <a:off x="4141080" y="1690920"/>
            <a:ext cx="596880" cy="729720"/>
          </a:xfrm>
          <a:prstGeom prst="rect">
            <a:avLst/>
          </a:prstGeom>
        </p:spPr>
      </p:pic>
      <p:pic>
        <p:nvPicPr>
          <p:cNvPr descr="" id="240" name="Immagin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1623600" y="5986800"/>
            <a:ext cx="1530720" cy="274680"/>
          </a:xfrm>
          <a:prstGeom prst="rect">
            <a:avLst/>
          </a:prstGeom>
        </p:spPr>
      </p:pic>
      <p:pic>
        <p:nvPicPr>
          <p:cNvPr descr="" id="241" name="Immagine 8"/>
          <p:cNvPicPr/>
          <p:nvPr/>
        </p:nvPicPr>
        <p:blipFill>
          <a:blip r:embed="rId15"/>
          <a:stretch>
            <a:fillRect/>
          </a:stretch>
        </p:blipFill>
        <p:spPr>
          <a:xfrm>
            <a:off x="4663800" y="5520960"/>
            <a:ext cx="1312200" cy="216360"/>
          </a:xfrm>
          <a:prstGeom prst="rect">
            <a:avLst/>
          </a:prstGeom>
        </p:spPr>
      </p:pic>
      <p:pic>
        <p:nvPicPr>
          <p:cNvPr descr="" id="242" name="Immagine 9"/>
          <p:cNvPicPr/>
          <p:nvPr/>
        </p:nvPicPr>
        <p:blipFill>
          <a:blip r:embed="rId16"/>
          <a:stretch>
            <a:fillRect/>
          </a:stretch>
        </p:blipFill>
        <p:spPr>
          <a:xfrm>
            <a:off x="412920" y="4777560"/>
            <a:ext cx="1210320" cy="483840"/>
          </a:xfrm>
          <a:prstGeom prst="rect">
            <a:avLst/>
          </a:prstGeom>
        </p:spPr>
      </p:pic>
      <p:pic>
        <p:nvPicPr>
          <p:cNvPr descr="" id="243" name="Immagine 10"/>
          <p:cNvPicPr/>
          <p:nvPr/>
        </p:nvPicPr>
        <p:blipFill>
          <a:blip r:embed="rId17"/>
          <a:stretch>
            <a:fillRect/>
          </a:stretch>
        </p:blipFill>
        <p:spPr>
          <a:xfrm>
            <a:off x="687960" y="5292360"/>
            <a:ext cx="1602720" cy="450720"/>
          </a:xfrm>
          <a:prstGeom prst="rect">
            <a:avLst/>
          </a:prstGeom>
        </p:spPr>
      </p:pic>
      <p:pic>
        <p:nvPicPr>
          <p:cNvPr descr="" id="244" name="Immagine 11"/>
          <p:cNvPicPr/>
          <p:nvPr/>
        </p:nvPicPr>
        <p:blipFill>
          <a:blip r:embed="rId18"/>
          <a:stretch>
            <a:fillRect/>
          </a:stretch>
        </p:blipFill>
        <p:spPr>
          <a:xfrm>
            <a:off x="296280" y="4201560"/>
            <a:ext cx="1263240" cy="370080"/>
          </a:xfrm>
          <a:prstGeom prst="rect">
            <a:avLst/>
          </a:prstGeom>
        </p:spPr>
      </p:pic>
      <p:pic>
        <p:nvPicPr>
          <p:cNvPr descr="" id="245" name="Immagine 12"/>
          <p:cNvPicPr/>
          <p:nvPr/>
        </p:nvPicPr>
        <p:blipFill>
          <a:blip r:embed="rId19"/>
          <a:stretch>
            <a:fillRect/>
          </a:stretch>
        </p:blipFill>
        <p:spPr>
          <a:xfrm>
            <a:off x="820080" y="1716840"/>
            <a:ext cx="1333080" cy="1333080"/>
          </a:xfrm>
          <a:prstGeom prst="rect">
            <a:avLst/>
          </a:prstGeom>
        </p:spPr>
      </p:pic>
      <p:pic>
        <p:nvPicPr>
          <p:cNvPr descr="" id="246" name="Immagine 14"/>
          <p:cNvPicPr/>
          <p:nvPr/>
        </p:nvPicPr>
        <p:blipFill>
          <a:blip r:embed="rId20"/>
          <a:stretch>
            <a:fillRect/>
          </a:stretch>
        </p:blipFill>
        <p:spPr>
          <a:xfrm>
            <a:off x="171000" y="2934000"/>
            <a:ext cx="1312200" cy="298440"/>
          </a:xfrm>
          <a:prstGeom prst="rect">
            <a:avLst/>
          </a:prstGeom>
        </p:spPr>
      </p:pic>
      <p:pic>
        <p:nvPicPr>
          <p:cNvPr descr="" id="247" name="Immagine 15"/>
          <p:cNvPicPr/>
          <p:nvPr/>
        </p:nvPicPr>
        <p:blipFill>
          <a:blip r:embed="rId21"/>
          <a:stretch>
            <a:fillRect/>
          </a:stretch>
        </p:blipFill>
        <p:spPr>
          <a:xfrm>
            <a:off x="234720" y="3439800"/>
            <a:ext cx="929880" cy="403200"/>
          </a:xfrm>
          <a:prstGeom prst="rect">
            <a:avLst/>
          </a:prstGeom>
        </p:spPr>
      </p:pic>
      <p:pic>
        <p:nvPicPr>
          <p:cNvPr descr="" id="248" name="Immagine 16"/>
          <p:cNvPicPr/>
          <p:nvPr/>
        </p:nvPicPr>
        <p:blipFill>
          <a:blip r:embed="rId22"/>
          <a:stretch>
            <a:fillRect/>
          </a:stretch>
        </p:blipFill>
        <p:spPr>
          <a:xfrm>
            <a:off x="296280" y="2055960"/>
            <a:ext cx="470520" cy="752400"/>
          </a:xfrm>
          <a:prstGeom prst="rect">
            <a:avLst/>
          </a:prstGeom>
        </p:spPr>
      </p:pic>
      <p:pic>
        <p:nvPicPr>
          <p:cNvPr descr="" id="249" name="Immagine 17"/>
          <p:cNvPicPr/>
          <p:nvPr/>
        </p:nvPicPr>
        <p:blipFill>
          <a:blip r:embed="rId23"/>
          <a:stretch>
            <a:fillRect/>
          </a:stretch>
        </p:blipFill>
        <p:spPr>
          <a:xfrm>
            <a:off x="1164600" y="1576080"/>
            <a:ext cx="1134720" cy="660960"/>
          </a:xfrm>
          <a:prstGeom prst="rect">
            <a:avLst/>
          </a:prstGeom>
        </p:spPr>
      </p:pic>
      <p:pic>
        <p:nvPicPr>
          <p:cNvPr descr="" id="250" name="Immagine 19"/>
          <p:cNvPicPr/>
          <p:nvPr/>
        </p:nvPicPr>
        <p:blipFill>
          <a:blip r:embed="rId24"/>
          <a:stretch>
            <a:fillRect/>
          </a:stretch>
        </p:blipFill>
        <p:spPr>
          <a:xfrm>
            <a:off x="782280" y="1303560"/>
            <a:ext cx="1922400" cy="274680"/>
          </a:xfrm>
          <a:prstGeom prst="rect">
            <a:avLst/>
          </a:prstGeom>
        </p:spPr>
      </p:pic>
      <p:pic>
        <p:nvPicPr>
          <p:cNvPr descr="" id="251" name="Immagine 20"/>
          <p:cNvPicPr/>
          <p:nvPr/>
        </p:nvPicPr>
        <p:blipFill>
          <a:blip r:embed="rId25"/>
          <a:stretch>
            <a:fillRect/>
          </a:stretch>
        </p:blipFill>
        <p:spPr>
          <a:xfrm>
            <a:off x="2291040" y="1576080"/>
            <a:ext cx="1386000" cy="429480"/>
          </a:xfrm>
          <a:prstGeom prst="rect">
            <a:avLst/>
          </a:prstGeom>
        </p:spPr>
      </p:pic>
      <p:pic>
        <p:nvPicPr>
          <p:cNvPr descr="" id="252" name="Immagine 21"/>
          <p:cNvPicPr/>
          <p:nvPr/>
        </p:nvPicPr>
        <p:blipFill>
          <a:blip r:embed="rId26"/>
          <a:stretch>
            <a:fillRect/>
          </a:stretch>
        </p:blipFill>
        <p:spPr>
          <a:xfrm>
            <a:off x="3800520" y="5763240"/>
            <a:ext cx="1224360" cy="803520"/>
          </a:xfrm>
          <a:prstGeom prst="rect">
            <a:avLst/>
          </a:prstGeom>
        </p:spPr>
      </p:pic>
      <p:pic>
        <p:nvPicPr>
          <p:cNvPr descr="" id="253" name="Immagine 22"/>
          <p:cNvPicPr/>
          <p:nvPr/>
        </p:nvPicPr>
        <p:blipFill>
          <a:blip r:embed="rId27"/>
          <a:stretch>
            <a:fillRect/>
          </a:stretch>
        </p:blipFill>
        <p:spPr>
          <a:xfrm>
            <a:off x="5439960" y="1501560"/>
            <a:ext cx="1851840" cy="505440"/>
          </a:xfrm>
          <a:prstGeom prst="rect">
            <a:avLst/>
          </a:prstGeom>
        </p:spPr>
      </p:pic>
      <p:pic>
        <p:nvPicPr>
          <p:cNvPr descr="" id="254" name="Immagine 23"/>
          <p:cNvPicPr/>
          <p:nvPr/>
        </p:nvPicPr>
        <p:blipFill>
          <a:blip r:embed="rId28"/>
          <a:stretch>
            <a:fillRect/>
          </a:stretch>
        </p:blipFill>
        <p:spPr>
          <a:xfrm>
            <a:off x="5246280" y="5843160"/>
            <a:ext cx="1720440" cy="418320"/>
          </a:xfrm>
          <a:prstGeom prst="rect">
            <a:avLst/>
          </a:prstGeom>
        </p:spPr>
      </p:pic>
      <p:pic>
        <p:nvPicPr>
          <p:cNvPr descr="" id="255" name="Immagine 24"/>
          <p:cNvPicPr/>
          <p:nvPr/>
        </p:nvPicPr>
        <p:blipFill>
          <a:blip r:embed="rId29"/>
          <a:stretch>
            <a:fillRect/>
          </a:stretch>
        </p:blipFill>
        <p:spPr>
          <a:xfrm>
            <a:off x="4498200" y="1218240"/>
            <a:ext cx="1883160" cy="357480"/>
          </a:xfrm>
          <a:prstGeom prst="rect">
            <a:avLst/>
          </a:prstGeom>
        </p:spPr>
      </p:pic>
      <p:pic>
        <p:nvPicPr>
          <p:cNvPr descr="" id="256" name="Immagine 25"/>
          <p:cNvPicPr/>
          <p:nvPr/>
        </p:nvPicPr>
        <p:blipFill>
          <a:blip r:embed="rId30"/>
          <a:stretch>
            <a:fillRect/>
          </a:stretch>
        </p:blipFill>
        <p:spPr>
          <a:xfrm>
            <a:off x="6622920" y="5317560"/>
            <a:ext cx="1697040" cy="519480"/>
          </a:xfrm>
          <a:prstGeom prst="rect">
            <a:avLst/>
          </a:prstGeom>
        </p:spPr>
      </p:pic>
      <p:pic>
        <p:nvPicPr>
          <p:cNvPr descr="" id="257" name="Immagine 27"/>
          <p:cNvPicPr/>
          <p:nvPr/>
        </p:nvPicPr>
        <p:blipFill>
          <a:blip r:embed="rId31"/>
          <a:stretch>
            <a:fillRect/>
          </a:stretch>
        </p:blipFill>
        <p:spPr>
          <a:xfrm>
            <a:off x="7620480" y="3462120"/>
            <a:ext cx="1312200" cy="746640"/>
          </a:xfrm>
          <a:prstGeom prst="rect">
            <a:avLst/>
          </a:prstGeom>
        </p:spPr>
      </p:pic>
      <p:pic>
        <p:nvPicPr>
          <p:cNvPr descr="" id="258" name="Immagine 28"/>
          <p:cNvPicPr/>
          <p:nvPr/>
        </p:nvPicPr>
        <p:blipFill>
          <a:blip r:embed="rId32"/>
          <a:stretch>
            <a:fillRect/>
          </a:stretch>
        </p:blipFill>
        <p:spPr>
          <a:xfrm>
            <a:off x="7471800" y="4918680"/>
            <a:ext cx="1641960" cy="404280"/>
          </a:xfrm>
          <a:prstGeom prst="rect">
            <a:avLst/>
          </a:prstGeom>
        </p:spPr>
      </p:pic>
      <p:pic>
        <p:nvPicPr>
          <p:cNvPr descr="" id="259" name="Immagine 29"/>
          <p:cNvPicPr/>
          <p:nvPr/>
        </p:nvPicPr>
        <p:blipFill>
          <a:blip r:embed="rId33"/>
          <a:stretch>
            <a:fillRect/>
          </a:stretch>
        </p:blipFill>
        <p:spPr>
          <a:xfrm>
            <a:off x="7831440" y="4325400"/>
            <a:ext cx="1050480" cy="492840"/>
          </a:xfrm>
          <a:prstGeom prst="rect">
            <a:avLst/>
          </a:prstGeom>
        </p:spPr>
      </p:pic>
      <p:pic>
        <p:nvPicPr>
          <p:cNvPr descr="" id="260" name="Immagine 30"/>
          <p:cNvPicPr/>
          <p:nvPr/>
        </p:nvPicPr>
        <p:blipFill>
          <a:blip r:embed="rId34"/>
          <a:stretch>
            <a:fillRect/>
          </a:stretch>
        </p:blipFill>
        <p:spPr>
          <a:xfrm>
            <a:off x="7675560" y="1411560"/>
            <a:ext cx="748800" cy="667080"/>
          </a:xfrm>
          <a:prstGeom prst="rect">
            <a:avLst/>
          </a:prstGeom>
        </p:spPr>
      </p:pic>
      <p:pic>
        <p:nvPicPr>
          <p:cNvPr descr="" id="261" name="Immagine 31"/>
          <p:cNvPicPr/>
          <p:nvPr/>
        </p:nvPicPr>
        <p:blipFill>
          <a:blip r:embed="rId35"/>
          <a:stretch>
            <a:fillRect/>
          </a:stretch>
        </p:blipFill>
        <p:spPr>
          <a:xfrm>
            <a:off x="6504120" y="1014120"/>
            <a:ext cx="1263240" cy="38664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2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263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Mylla - Creative Commons Attribution-NonCommercial-ShareAlike License  http://www.flickr.com/photos/83969782@N00</a:t>
            </a:r>
            <a:endParaRPr/>
          </a:p>
        </p:txBody>
      </p:sp>
      <p:sp>
        <p:nvSpPr>
          <p:cNvPr id="264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265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266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67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68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THE HPC IN THE PRODUCT CYCLE</a:t>
            </a:r>
            <a:endParaRPr/>
          </a:p>
        </p:txBody>
      </p:sp>
      <p:graphicFrame>
        <p:nvGraphicFramePr>
          <p:cNvPr id="269" name="Grafico 7"/>
          <p:cNvGraphicFramePr/>
          <p:nvPr/>
        </p:nvGraphicFramePr>
        <p:xfrm>
          <a:off x="839880" y="1397160"/>
          <a:ext cx="7925760" cy="454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0" name="Object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271" name="CustomShape 1"/>
          <p:cNvSpPr/>
          <p:nvPr/>
        </p:nvSpPr>
        <p:spPr>
          <a:xfrm>
            <a:off x="274320" y="6583680"/>
            <a:ext cx="8686440" cy="685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Photo by quinet - Creative Commons Attribution License  http://www.flickr.com/photos/91994044@N00</a:t>
            </a:r>
            <a:endParaRPr/>
          </a:p>
        </p:txBody>
      </p:sp>
      <p:sp>
        <p:nvSpPr>
          <p:cNvPr id="272" name="CustomShape 2"/>
          <p:cNvSpPr/>
          <p:nvPr/>
        </p:nvSpPr>
        <p:spPr>
          <a:xfrm>
            <a:off x="7589520" y="6583680"/>
            <a:ext cx="2819160" cy="36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Tw Cen MT"/>
              </a:rPr>
              <a:t>Created with Haiku Deck</a:t>
            </a:r>
            <a:endParaRPr/>
          </a:p>
        </p:txBody>
      </p:sp>
      <p:pic>
        <p:nvPicPr>
          <p:cNvPr descr="" id="273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6583680"/>
            <a:ext cx="199800" cy="199800"/>
          </a:xfrm>
          <a:prstGeom prst="rect">
            <a:avLst/>
          </a:prstGeom>
        </p:spPr>
      </p:pic>
      <p:sp>
        <p:nvSpPr>
          <p:cNvPr id="274" name="CustomShape 3"/>
          <p:cNvSpPr/>
          <p:nvPr/>
        </p:nvSpPr>
        <p:spPr>
          <a:xfrm>
            <a:off x="0" y="6515280"/>
            <a:ext cx="9143640" cy="369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75" name="CustomShape 4"/>
          <p:cNvSpPr/>
          <p:nvPr/>
        </p:nvSpPr>
        <p:spPr>
          <a:xfrm>
            <a:off x="0" y="0"/>
            <a:ext cx="9221400" cy="68576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76" name="TextShape 5"/>
          <p:cNvSpPr txBox="1"/>
          <p:nvPr/>
        </p:nvSpPr>
        <p:spPr>
          <a:xfrm>
            <a:off x="612720" y="228600"/>
            <a:ext cx="8152920" cy="990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4400">
                <a:solidFill>
                  <a:srgbClr val="ffffff"/>
                </a:solidFill>
                <a:latin typeface="Tw Cen MT"/>
              </a:rPr>
              <a:t>EU PRIORITIES</a:t>
            </a:r>
            <a:endParaRPr/>
          </a:p>
        </p:txBody>
      </p:sp>
      <p:sp>
        <p:nvSpPr>
          <p:cNvPr id="277" name="TextShape 6"/>
          <p:cNvSpPr txBox="1"/>
          <p:nvPr/>
        </p:nvSpPr>
        <p:spPr>
          <a:xfrm>
            <a:off x="612720" y="1600200"/>
            <a:ext cx="8152920" cy="4495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EC increased its HPC investment to 1.2B€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To reach 1ExaFlops within 2020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Make more relevant the EU HPC ecosystem</a:t>
            </a:r>
            <a:endParaRPr/>
          </a:p>
          <a:p>
            <a:pPr>
              <a:lnSpc>
                <a:spcPct val="100000"/>
              </a:lnSpc>
              <a:buSzPct val="60000"/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w Cen MT"/>
              </a:rPr>
              <a:t>Make more fair the HPC market for EU operators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