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notesSlide2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_rels/notesSlide1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9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22.xml.rels" ContentType="application/vnd.openxmlformats-package.relationships+xml"/>
  <Override PartName="/ppt/_rels/presentation.xml.rels" ContentType="application/vnd.openxmlformats-package.relationships+xml"/>
  <Override PartName="/ppt/media/image27.jpeg" ContentType="image/jpeg"/>
  <Override PartName="/ppt/media/image61.jpeg" ContentType="image/jpeg"/>
  <Override PartName="/ppt/media/image56.png" ContentType="image/png"/>
  <Override PartName="/ppt/media/image40.jpeg" ContentType="image/jpeg"/>
  <Override PartName="/ppt/media/image49.png" ContentType="image/png"/>
  <Override PartName="/ppt/media/image45.jpeg" ContentType="image/jpeg"/>
  <Override PartName="/ppt/media/image33.png" ContentType="image/png"/>
  <Override PartName="/ppt/media/image17.png" ContentType="image/png"/>
  <Override PartName="/ppt/media/image2.jpeg" ContentType="image/jpeg"/>
  <Override PartName="/ppt/media/image57.jpeg" ContentType="image/jpeg"/>
  <Override PartName="/ppt/media/image26.png" ContentType="image/png"/>
  <Override PartName="/ppt/media/image29.jpeg" ContentType="image/jpeg"/>
  <Override PartName="/ppt/media/image30.jpeg" ContentType="image/jpeg"/>
  <Override PartName="/ppt/media/image51.png" ContentType="image/png"/>
  <Override PartName="/ppt/media/image10.png" ContentType="image/png"/>
  <Override PartName="/ppt/media/image35.jpeg" ContentType="image/jpeg"/>
  <Override PartName="/ppt/media/image60.png" ContentType="image/png"/>
  <Override PartName="/ppt/media/image42.jpeg" ContentType="image/jpeg"/>
  <Override PartName="/ppt/media/image5.png" ContentType="image/png"/>
  <Override PartName="/ppt/media/image28.png" ContentType="image/png"/>
  <Override PartName="/ppt/media/image14.jpeg" ContentType="image/jpeg"/>
  <Override PartName="/ppt/media/image47.jpeg" ContentType="image/jpeg"/>
  <Override PartName="/ppt/media/image23.wmf" ContentType="image/x-wmf"/>
  <Override PartName="/ppt/media/image37.png" ContentType="image/png"/>
  <Override PartName="/ppt/media/image19.jpeg" ContentType="image/jpeg"/>
  <Override PartName="/ppt/media/image12.png" ContentType="image/png"/>
  <Override PartName="/ppt/media/image62.png" ContentType="image/png"/>
  <Override PartName="/ppt/media/image7.png" ContentType="image/png"/>
  <Override PartName="/ppt/media/image46.png" ContentType="image/png"/>
  <Override PartName="/ppt/media/image21.png" ContentType="image/png"/>
  <Override PartName="/ppt/media/image65.jpeg" ContentType="image/jpeg"/>
  <Override PartName="/ppt/media/image32.jpeg" ContentType="image/jpeg"/>
  <Override PartName="/ppt/media/image39.png" ContentType="image/png"/>
  <Override PartName="/ppt/media/image44.jpeg" ContentType="image/jpeg"/>
  <Override PartName="/ppt/media/image11.jpeg" ContentType="image/jpeg"/>
  <Override PartName="/ppt/media/image64.png" ContentType="image/png"/>
  <Override PartName="/ppt/media/image9.png" ContentType="image/png"/>
  <Override PartName="/ppt/media/image48.png" ContentType="image/png"/>
  <Override PartName="/ppt/media/image16.jpeg" ContentType="image/jpeg"/>
  <Override PartName="/ppt/media/image1.jpeg" ContentType="image/jpeg"/>
  <Override PartName="/ppt/media/image41.png" ContentType="image/png"/>
  <Override PartName="/ppt/media/image25.png" ContentType="image/png"/>
  <Override PartName="/ppt/media/image59.png" ContentType="image/png"/>
  <Override PartName="/ppt/media/image34.png" ContentType="image/png"/>
  <Override PartName="/ppt/media/image18.png" ContentType="image/png"/>
  <Override PartName="/ppt/media/image4.png" ContentType="image/png"/>
  <Override PartName="/ppt/media/image53.jpeg" ContentType="image/jpeg"/>
  <Override PartName="/ppt/media/image43.png" ContentType="image/png"/>
  <Override PartName="/ppt/media/image3.jpeg" ContentType="image/jpeg"/>
  <Override PartName="/ppt/media/image52.png" ContentType="image/png"/>
  <Override PartName="/ppt/media/image36.png" ContentType="image/png"/>
  <Override PartName="/ppt/media/image31.jpeg" ContentType="image/jpeg"/>
  <Override PartName="/ppt/media/image6.png" ContentType="image/png"/>
  <Override PartName="/ppt/media/image20.png" ContentType="image/png"/>
  <Override PartName="/ppt/media/image54.png" ContentType="image/png"/>
  <Override PartName="/ppt/media/image24.wmf" ContentType="image/x-wmf"/>
  <Override PartName="/ppt/media/image13.png" ContentType="image/png"/>
  <Override PartName="/ppt/media/image38.png" ContentType="image/png"/>
  <Override PartName="/ppt/media/image50.jpeg" ContentType="image/jpeg"/>
  <Override PartName="/ppt/media/image15.jpeg" ContentType="image/jpeg"/>
  <Override PartName="/ppt/media/image63.png" ContentType="image/png"/>
  <Override PartName="/ppt/media/image58.wmf" ContentType="image/x-wmf"/>
  <Override PartName="/ppt/media/image55.jpeg" ContentType="image/jpeg"/>
  <Override PartName="/ppt/media/image22.jpeg" ContentType="image/jpeg"/>
  <Override PartName="/ppt/media/image8.png" ContentType="image/pn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6.xml.rels" ContentType="application/vnd.openxmlformats-package.relationships+xml"/>
  <Override PartName="/ppt/slides/_rels/slide11.xml.rels" ContentType="application/vnd.openxmlformats-package.relationships+xml"/>
  <Override PartName="/ppt/slides/_rels/slide15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23.xml.rels" ContentType="application/vnd.openxmlformats-package.relationships+xml"/>
  <Override PartName="/ppt/slides/_rels/slide9.xml.rels" ContentType="application/vnd.openxmlformats-package.relationships+xml"/>
  <Override PartName="/ppt/slides/_rels/slide22.xml.rels" ContentType="application/vnd.openxmlformats-package.relationships+xml"/>
  <Override PartName="/ppt/slides/_rels/slide8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9144000" cy="6858000"/>
  <p:notesSz cx="6834187" cy="9979025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
</Relationships>
</file>

<file path=ppt/charts/chart1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tx>
            <c:strRef>
              <c:f>label 1</c:f>
              <c:strCache>
                <c:ptCount val="1"/>
                <c:pt idx="0">
                  <c:v>P outlet [mH2O]</c:v>
                </c:pt>
              </c:strCache>
            </c:strRef>
          </c:tx>
          <c:spPr>
            <a:solidFill>
              <a:srgbClr val="000000"/>
            </a:solidFill>
            <a:ln w="19080">
              <a:solidFill>
                <a:srgbClr val="000000"/>
              </a:solidFill>
              <a:custDash/>
              <a:round/>
            </a:ln>
          </c:spPr>
          <c:marker/>
          <c:smooth val="1"/>
          <c:xVal>
            <c:numRef>
              <c:f>categories</c:f>
              <c:numCache>
                <c:formatCode>General</c:formatCode>
                <c:ptCount val="112"/>
                <c:pt idx="0">
                  <c:v>NaN</c:v>
                </c:pt>
                <c:pt idx="1">
                  <c:v>NaN</c:v>
                </c:pt>
                <c:pt idx="2">
                  <c:v>NaN</c:v>
                </c:pt>
                <c:pt idx="3">
                  <c:v>NaN</c:v>
                </c:pt>
                <c:pt idx="4">
                  <c:v>NaN</c:v>
                </c:pt>
                <c:pt idx="5">
                  <c:v>NaN</c:v>
                </c:pt>
                <c:pt idx="6">
                  <c:v>NaN</c:v>
                </c:pt>
                <c:pt idx="7">
                  <c:v>NaN</c:v>
                </c:pt>
                <c:pt idx="8">
                  <c:v>NaN</c:v>
                </c:pt>
                <c:pt idx="9">
                  <c:v>NaN</c:v>
                </c:pt>
                <c:pt idx="10">
                  <c:v>NaN</c:v>
                </c:pt>
                <c:pt idx="11">
                  <c:v>NaN</c:v>
                </c:pt>
                <c:pt idx="12">
                  <c:v>NaN</c:v>
                </c:pt>
                <c:pt idx="13">
                  <c:v>NaN</c:v>
                </c:pt>
                <c:pt idx="14">
                  <c:v>NaN</c:v>
                </c:pt>
                <c:pt idx="15">
                  <c:v>NaN</c:v>
                </c:pt>
                <c:pt idx="16">
                  <c:v>NaN</c:v>
                </c:pt>
                <c:pt idx="17">
                  <c:v>NaN</c:v>
                </c:pt>
                <c:pt idx="18">
                  <c:v>NaN</c:v>
                </c:pt>
                <c:pt idx="19">
                  <c:v>NaN</c:v>
                </c:pt>
                <c:pt idx="20">
                  <c:v>NaN</c:v>
                </c:pt>
                <c:pt idx="21">
                  <c:v>NaN</c:v>
                </c:pt>
                <c:pt idx="22">
                  <c:v>NaN</c:v>
                </c:pt>
                <c:pt idx="23">
                  <c:v>NaN</c:v>
                </c:pt>
                <c:pt idx="24">
                  <c:v>NaN</c:v>
                </c:pt>
                <c:pt idx="25">
                  <c:v>NaN</c:v>
                </c:pt>
                <c:pt idx="26">
                  <c:v>NaN</c:v>
                </c:pt>
                <c:pt idx="27">
                  <c:v>NaN</c:v>
                </c:pt>
                <c:pt idx="28">
                  <c:v>NaN</c:v>
                </c:pt>
                <c:pt idx="29">
                  <c:v>NaN</c:v>
                </c:pt>
                <c:pt idx="30">
                  <c:v>NaN</c:v>
                </c:pt>
                <c:pt idx="31">
                  <c:v>NaN</c:v>
                </c:pt>
                <c:pt idx="32">
                  <c:v>NaN</c:v>
                </c:pt>
                <c:pt idx="33">
                  <c:v>NaN</c:v>
                </c:pt>
                <c:pt idx="34">
                  <c:v>NaN</c:v>
                </c:pt>
                <c:pt idx="35">
                  <c:v>NaN</c:v>
                </c:pt>
                <c:pt idx="36">
                  <c:v>NaN</c:v>
                </c:pt>
                <c:pt idx="37">
                  <c:v>NaN</c:v>
                </c:pt>
                <c:pt idx="38">
                  <c:v>NaN</c:v>
                </c:pt>
                <c:pt idx="39">
                  <c:v>NaN</c:v>
                </c:pt>
                <c:pt idx="40">
                  <c:v>NaN</c:v>
                </c:pt>
                <c:pt idx="41">
                  <c:v>NaN</c:v>
                </c:pt>
                <c:pt idx="42">
                  <c:v>NaN</c:v>
                </c:pt>
                <c:pt idx="43">
                  <c:v>NaN</c:v>
                </c:pt>
                <c:pt idx="44">
                  <c:v>NaN</c:v>
                </c:pt>
                <c:pt idx="45">
                  <c:v>NaN</c:v>
                </c:pt>
                <c:pt idx="46">
                  <c:v>NaN</c:v>
                </c:pt>
                <c:pt idx="47">
                  <c:v>NaN</c:v>
                </c:pt>
                <c:pt idx="48">
                  <c:v>NaN</c:v>
                </c:pt>
                <c:pt idx="49">
                  <c:v>NaN</c:v>
                </c:pt>
                <c:pt idx="50">
                  <c:v>NaN</c:v>
                </c:pt>
                <c:pt idx="51">
                  <c:v>NaN</c:v>
                </c:pt>
                <c:pt idx="52">
                  <c:v>NaN</c:v>
                </c:pt>
                <c:pt idx="53">
                  <c:v>NaN</c:v>
                </c:pt>
                <c:pt idx="54">
                  <c:v>NaN</c:v>
                </c:pt>
                <c:pt idx="55">
                  <c:v>NaN</c:v>
                </c:pt>
                <c:pt idx="56">
                  <c:v>NaN</c:v>
                </c:pt>
                <c:pt idx="57">
                  <c:v>NaN</c:v>
                </c:pt>
                <c:pt idx="58">
                  <c:v>NaN</c:v>
                </c:pt>
                <c:pt idx="59">
                  <c:v>NaN</c:v>
                </c:pt>
                <c:pt idx="60">
                  <c:v>NaN</c:v>
                </c:pt>
                <c:pt idx="61">
                  <c:v>NaN</c:v>
                </c:pt>
                <c:pt idx="62">
                  <c:v>NaN</c:v>
                </c:pt>
                <c:pt idx="63">
                  <c:v>NaN</c:v>
                </c:pt>
                <c:pt idx="64">
                  <c:v>NaN</c:v>
                </c:pt>
                <c:pt idx="65">
                  <c:v>NaN</c:v>
                </c:pt>
                <c:pt idx="66">
                  <c:v>NaN</c:v>
                </c:pt>
                <c:pt idx="67">
                  <c:v>NaN</c:v>
                </c:pt>
                <c:pt idx="68">
                  <c:v>NaN</c:v>
                </c:pt>
                <c:pt idx="69">
                  <c:v>NaN</c:v>
                </c:pt>
                <c:pt idx="70">
                  <c:v>NaN</c:v>
                </c:pt>
                <c:pt idx="71">
                  <c:v>NaN</c:v>
                </c:pt>
                <c:pt idx="72">
                  <c:v>NaN</c:v>
                </c:pt>
                <c:pt idx="73">
                  <c:v>NaN</c:v>
                </c:pt>
                <c:pt idx="74">
                  <c:v>NaN</c:v>
                </c:pt>
                <c:pt idx="75">
                  <c:v>NaN</c:v>
                </c:pt>
                <c:pt idx="76">
                  <c:v>NaN</c:v>
                </c:pt>
                <c:pt idx="77">
                  <c:v>NaN</c:v>
                </c:pt>
                <c:pt idx="78">
                  <c:v>NaN</c:v>
                </c:pt>
                <c:pt idx="79">
                  <c:v>NaN</c:v>
                </c:pt>
                <c:pt idx="80">
                  <c:v>NaN</c:v>
                </c:pt>
                <c:pt idx="81">
                  <c:v>NaN</c:v>
                </c:pt>
                <c:pt idx="82">
                  <c:v>NaN</c:v>
                </c:pt>
                <c:pt idx="83">
                  <c:v>NaN</c:v>
                </c:pt>
                <c:pt idx="84">
                  <c:v>NaN</c:v>
                </c:pt>
                <c:pt idx="85">
                  <c:v>NaN</c:v>
                </c:pt>
                <c:pt idx="86">
                  <c:v>NaN</c:v>
                </c:pt>
                <c:pt idx="87">
                  <c:v>NaN</c:v>
                </c:pt>
                <c:pt idx="88">
                  <c:v>NaN</c:v>
                </c:pt>
                <c:pt idx="89">
                  <c:v>NaN</c:v>
                </c:pt>
                <c:pt idx="90">
                  <c:v>NaN</c:v>
                </c:pt>
                <c:pt idx="91">
                  <c:v>NaN</c:v>
                </c:pt>
                <c:pt idx="92">
                  <c:v>NaN</c:v>
                </c:pt>
                <c:pt idx="93">
                  <c:v>NaN</c:v>
                </c:pt>
                <c:pt idx="94">
                  <c:v>NaN</c:v>
                </c:pt>
                <c:pt idx="95">
                  <c:v>NaN</c:v>
                </c:pt>
                <c:pt idx="96">
                  <c:v>NaN</c:v>
                </c:pt>
                <c:pt idx="97">
                  <c:v>NaN</c:v>
                </c:pt>
                <c:pt idx="98">
                  <c:v>NaN</c:v>
                </c:pt>
                <c:pt idx="99">
                  <c:v>NaN</c:v>
                </c:pt>
                <c:pt idx="100">
                  <c:v>NaN</c:v>
                </c:pt>
                <c:pt idx="101">
                  <c:v>NaN</c:v>
                </c:pt>
                <c:pt idx="102">
                  <c:v>NaN</c:v>
                </c:pt>
                <c:pt idx="103">
                  <c:v>NaN</c:v>
                </c:pt>
                <c:pt idx="104">
                  <c:v>NaN</c:v>
                </c:pt>
                <c:pt idx="105">
                  <c:v>NaN</c:v>
                </c:pt>
                <c:pt idx="106">
                  <c:v>NaN</c:v>
                </c:pt>
                <c:pt idx="107">
                  <c:v>NaN</c:v>
                </c:pt>
                <c:pt idx="108">
                  <c:v>NaN</c:v>
                </c:pt>
                <c:pt idx="109">
                  <c:v>NaN</c:v>
                </c:pt>
                <c:pt idx="110">
                  <c:v>NaN</c:v>
                </c:pt>
                <c:pt idx="111">
                  <c:v>NaN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112"/>
                <c:pt idx="0">
                  <c:v>20.9044437214</c:v>
                </c:pt>
                <c:pt idx="1">
                  <c:v>20.9758864283</c:v>
                </c:pt>
                <c:pt idx="2">
                  <c:v>21.0776686773</c:v>
                </c:pt>
                <c:pt idx="3">
                  <c:v>21.1658363895</c:v>
                </c:pt>
                <c:pt idx="4">
                  <c:v>21.3791825976</c:v>
                </c:pt>
                <c:pt idx="5">
                  <c:v>21.5925877348</c:v>
                </c:pt>
                <c:pt idx="6">
                  <c:v>21.9013922261</c:v>
                </c:pt>
                <c:pt idx="7">
                  <c:v>22.1342051177</c:v>
                </c:pt>
                <c:pt idx="8">
                  <c:v>22.2592139658</c:v>
                </c:pt>
                <c:pt idx="9">
                  <c:v>22.3111156789</c:v>
                </c:pt>
                <c:pt idx="10">
                  <c:v>22.4141566184</c:v>
                </c:pt>
                <c:pt idx="11">
                  <c:v>22.5251205045</c:v>
                </c:pt>
                <c:pt idx="12">
                  <c:v>22.5929461378</c:v>
                </c:pt>
                <c:pt idx="13">
                  <c:v>22.6798800748</c:v>
                </c:pt>
                <c:pt idx="14">
                  <c:v>22.8141563876</c:v>
                </c:pt>
                <c:pt idx="15">
                  <c:v>22.8352540876</c:v>
                </c:pt>
                <c:pt idx="16">
                  <c:v>22.8201675621</c:v>
                </c:pt>
                <c:pt idx="17">
                  <c:v>22.8050567731</c:v>
                </c:pt>
                <c:pt idx="18">
                  <c:v>22.7282464548</c:v>
                </c:pt>
                <c:pt idx="19">
                  <c:v>22.6317547345</c:v>
                </c:pt>
                <c:pt idx="20">
                  <c:v>22.388655293</c:v>
                </c:pt>
                <c:pt idx="21">
                  <c:v>22.0222224485</c:v>
                </c:pt>
                <c:pt idx="22">
                  <c:v>21.5783303568</c:v>
                </c:pt>
                <c:pt idx="23">
                  <c:v>21.1389539905</c:v>
                </c:pt>
                <c:pt idx="24">
                  <c:v>20.8754757617</c:v>
                </c:pt>
                <c:pt idx="25">
                  <c:v>20.834174123</c:v>
                </c:pt>
                <c:pt idx="26">
                  <c:v>20.8355774257</c:v>
                </c:pt>
                <c:pt idx="27">
                  <c:v>20.8047629347</c:v>
                </c:pt>
                <c:pt idx="28">
                  <c:v>20.813483252</c:v>
                </c:pt>
                <c:pt idx="29">
                  <c:v>20.8347505928</c:v>
                </c:pt>
                <c:pt idx="30">
                  <c:v>20.7871163275</c:v>
                </c:pt>
                <c:pt idx="31">
                  <c:v>20.8223770088</c:v>
                </c:pt>
                <c:pt idx="32">
                  <c:v>20.8865890888</c:v>
                </c:pt>
                <c:pt idx="33">
                  <c:v>20.9537636009</c:v>
                </c:pt>
                <c:pt idx="34">
                  <c:v>20.9443292482</c:v>
                </c:pt>
                <c:pt idx="35">
                  <c:v>20.9566379661</c:v>
                </c:pt>
                <c:pt idx="36">
                  <c:v>21.0714240225</c:v>
                </c:pt>
                <c:pt idx="37">
                  <c:v>21.1181057597</c:v>
                </c:pt>
                <c:pt idx="38">
                  <c:v>21.2736921178</c:v>
                </c:pt>
                <c:pt idx="39">
                  <c:v>21.4137638009</c:v>
                </c:pt>
                <c:pt idx="40">
                  <c:v>21.5629928329</c:v>
                </c:pt>
                <c:pt idx="41">
                  <c:v>21.7810977781</c:v>
                </c:pt>
                <c:pt idx="42">
                  <c:v>21.9746065278</c:v>
                </c:pt>
                <c:pt idx="43">
                  <c:v>22.1684444804</c:v>
                </c:pt>
                <c:pt idx="44">
                  <c:v>22.3336559447</c:v>
                </c:pt>
                <c:pt idx="45">
                  <c:v>22.4516498902</c:v>
                </c:pt>
                <c:pt idx="46">
                  <c:v>22.5888985242</c:v>
                </c:pt>
                <c:pt idx="47">
                  <c:v>22.6677489706</c:v>
                </c:pt>
                <c:pt idx="48">
                  <c:v>22.7009159314</c:v>
                </c:pt>
                <c:pt idx="49">
                  <c:v>22.7597990417</c:v>
                </c:pt>
                <c:pt idx="50">
                  <c:v>22.808352885</c:v>
                </c:pt>
                <c:pt idx="51">
                  <c:v>22.7947708707</c:v>
                </c:pt>
                <c:pt idx="52">
                  <c:v>22.8137833151</c:v>
                </c:pt>
                <c:pt idx="53">
                  <c:v>22.8264846846</c:v>
                </c:pt>
                <c:pt idx="54">
                  <c:v>22.7385504225</c:v>
                </c:pt>
                <c:pt idx="55">
                  <c:v>22.6018199537</c:v>
                </c:pt>
                <c:pt idx="56">
                  <c:v>22.2677828779</c:v>
                </c:pt>
                <c:pt idx="57">
                  <c:v>21.8919672168</c:v>
                </c:pt>
                <c:pt idx="58">
                  <c:v>21.5033102566</c:v>
                </c:pt>
                <c:pt idx="59">
                  <c:v>21.1254766067</c:v>
                </c:pt>
                <c:pt idx="60">
                  <c:v>20.9894277103</c:v>
                </c:pt>
                <c:pt idx="61">
                  <c:v>20.9392194092</c:v>
                </c:pt>
                <c:pt idx="62">
                  <c:v>20.7859909274</c:v>
                </c:pt>
                <c:pt idx="63">
                  <c:v>20.7633132629</c:v>
                </c:pt>
                <c:pt idx="64">
                  <c:v>20.7970214345</c:v>
                </c:pt>
                <c:pt idx="65">
                  <c:v>20.80316799</c:v>
                </c:pt>
                <c:pt idx="66">
                  <c:v>20.8661099092</c:v>
                </c:pt>
                <c:pt idx="67">
                  <c:v>20.8928791372</c:v>
                </c:pt>
                <c:pt idx="68">
                  <c:v>20.8889359442</c:v>
                </c:pt>
                <c:pt idx="69">
                  <c:v>20.9031139512</c:v>
                </c:pt>
                <c:pt idx="70">
                  <c:v>20.9763681432</c:v>
                </c:pt>
                <c:pt idx="71">
                  <c:v>21.1099789655</c:v>
                </c:pt>
                <c:pt idx="72">
                  <c:v>21.2088500605</c:v>
                </c:pt>
                <c:pt idx="73">
                  <c:v>21.2715870597</c:v>
                </c:pt>
                <c:pt idx="74">
                  <c:v>21.4078086928</c:v>
                </c:pt>
                <c:pt idx="75">
                  <c:v>21.5423322106</c:v>
                </c:pt>
                <c:pt idx="76">
                  <c:v>21.8194025693</c:v>
                </c:pt>
                <c:pt idx="77">
                  <c:v>22.0849789538</c:v>
                </c:pt>
                <c:pt idx="78">
                  <c:v>22.3015228813</c:v>
                </c:pt>
                <c:pt idx="79">
                  <c:v>22.4065561729</c:v>
                </c:pt>
                <c:pt idx="80">
                  <c:v>22.4824307748</c:v>
                </c:pt>
                <c:pt idx="81">
                  <c:v>22.5881977535</c:v>
                </c:pt>
                <c:pt idx="82">
                  <c:v>22.6349235047</c:v>
                </c:pt>
                <c:pt idx="83">
                  <c:v>22.7282471826</c:v>
                </c:pt>
                <c:pt idx="84">
                  <c:v>22.8286600756</c:v>
                </c:pt>
                <c:pt idx="85">
                  <c:v>22.874404667</c:v>
                </c:pt>
                <c:pt idx="86">
                  <c:v>22.8809195136</c:v>
                </c:pt>
                <c:pt idx="87">
                  <c:v>22.8360933379</c:v>
                </c:pt>
                <c:pt idx="88">
                  <c:v>22.8093466527</c:v>
                </c:pt>
                <c:pt idx="89">
                  <c:v>22.7190855113</c:v>
                </c:pt>
                <c:pt idx="90">
                  <c:v>22.5101233193</c:v>
                </c:pt>
                <c:pt idx="91">
                  <c:v>22.2401340994</c:v>
                </c:pt>
                <c:pt idx="92">
                  <c:v>21.9248674863</c:v>
                </c:pt>
                <c:pt idx="93">
                  <c:v>21.489159356</c:v>
                </c:pt>
                <c:pt idx="94">
                  <c:v>21.1086971029</c:v>
                </c:pt>
                <c:pt idx="95">
                  <c:v>20.9003900224</c:v>
                </c:pt>
                <c:pt idx="96">
                  <c:v>20.8441520698</c:v>
                </c:pt>
                <c:pt idx="97">
                  <c:v>20.779234064</c:v>
                </c:pt>
                <c:pt idx="98">
                  <c:v>20.7927299037</c:v>
                </c:pt>
                <c:pt idx="99">
                  <c:v>20.8372148914</c:v>
                </c:pt>
                <c:pt idx="100">
                  <c:v>20.8133332402</c:v>
                </c:pt>
                <c:pt idx="101">
                  <c:v>20.8303868572</c:v>
                </c:pt>
                <c:pt idx="102">
                  <c:v>20.8922050189</c:v>
                </c:pt>
                <c:pt idx="103">
                  <c:v>20.9517699476</c:v>
                </c:pt>
                <c:pt idx="104">
                  <c:v>20.9834774163</c:v>
                </c:pt>
                <c:pt idx="105">
                  <c:v>21.0055945415</c:v>
                </c:pt>
                <c:pt idx="106">
                  <c:v>21.082248281</c:v>
                </c:pt>
                <c:pt idx="107">
                  <c:v>21.1176559907</c:v>
                </c:pt>
                <c:pt idx="108">
                  <c:v>21.2386895257</c:v>
                </c:pt>
                <c:pt idx="109">
                  <c:v>21.324796953</c:v>
                </c:pt>
                <c:pt idx="110">
                  <c:v>21.5019099708</c:v>
                </c:pt>
                <c:pt idx="111">
                  <c:v>21.7130621978</c:v>
                </c:pt>
              </c:numCache>
            </c:numRef>
          </c:yVal>
        </c:ser>
        <c:ser>
          <c:idx val="1"/>
          <c:order val="1"/>
          <c:tx>
            <c:strRef>
              <c:f>label 2</c:f>
              <c:strCache>
                <c:ptCount val="1"/>
                <c:pt idx="0">
                  <c:v>P ugello [mH2O]</c:v>
                </c:pt>
              </c:strCache>
            </c:strRef>
          </c:tx>
          <c:spPr>
            <a:solidFill>
              <a:srgbClr val="000000"/>
            </a:solidFill>
            <a:ln w="19080">
              <a:solidFill>
                <a:srgbClr val="000000"/>
              </a:solidFill>
              <a:round/>
            </a:ln>
          </c:spPr>
          <c:marker/>
          <c:smooth val="1"/>
          <c:xVal>
            <c:numRef>
              <c:f>categories</c:f>
              <c:numCache>
                <c:formatCode>General</c:formatCode>
                <c:ptCount val="112"/>
                <c:pt idx="0">
                  <c:v>NaN</c:v>
                </c:pt>
                <c:pt idx="1">
                  <c:v>NaN</c:v>
                </c:pt>
                <c:pt idx="2">
                  <c:v>NaN</c:v>
                </c:pt>
                <c:pt idx="3">
                  <c:v>NaN</c:v>
                </c:pt>
                <c:pt idx="4">
                  <c:v>NaN</c:v>
                </c:pt>
                <c:pt idx="5">
                  <c:v>NaN</c:v>
                </c:pt>
                <c:pt idx="6">
                  <c:v>NaN</c:v>
                </c:pt>
                <c:pt idx="7">
                  <c:v>NaN</c:v>
                </c:pt>
                <c:pt idx="8">
                  <c:v>NaN</c:v>
                </c:pt>
                <c:pt idx="9">
                  <c:v>NaN</c:v>
                </c:pt>
                <c:pt idx="10">
                  <c:v>NaN</c:v>
                </c:pt>
                <c:pt idx="11">
                  <c:v>NaN</c:v>
                </c:pt>
                <c:pt idx="12">
                  <c:v>NaN</c:v>
                </c:pt>
                <c:pt idx="13">
                  <c:v>NaN</c:v>
                </c:pt>
                <c:pt idx="14">
                  <c:v>NaN</c:v>
                </c:pt>
                <c:pt idx="15">
                  <c:v>NaN</c:v>
                </c:pt>
                <c:pt idx="16">
                  <c:v>NaN</c:v>
                </c:pt>
                <c:pt idx="17">
                  <c:v>NaN</c:v>
                </c:pt>
                <c:pt idx="18">
                  <c:v>NaN</c:v>
                </c:pt>
                <c:pt idx="19">
                  <c:v>NaN</c:v>
                </c:pt>
                <c:pt idx="20">
                  <c:v>NaN</c:v>
                </c:pt>
                <c:pt idx="21">
                  <c:v>NaN</c:v>
                </c:pt>
                <c:pt idx="22">
                  <c:v>NaN</c:v>
                </c:pt>
                <c:pt idx="23">
                  <c:v>NaN</c:v>
                </c:pt>
                <c:pt idx="24">
                  <c:v>NaN</c:v>
                </c:pt>
                <c:pt idx="25">
                  <c:v>NaN</c:v>
                </c:pt>
                <c:pt idx="26">
                  <c:v>NaN</c:v>
                </c:pt>
                <c:pt idx="27">
                  <c:v>NaN</c:v>
                </c:pt>
                <c:pt idx="28">
                  <c:v>NaN</c:v>
                </c:pt>
                <c:pt idx="29">
                  <c:v>NaN</c:v>
                </c:pt>
                <c:pt idx="30">
                  <c:v>NaN</c:v>
                </c:pt>
                <c:pt idx="31">
                  <c:v>NaN</c:v>
                </c:pt>
                <c:pt idx="32">
                  <c:v>NaN</c:v>
                </c:pt>
                <c:pt idx="33">
                  <c:v>NaN</c:v>
                </c:pt>
                <c:pt idx="34">
                  <c:v>NaN</c:v>
                </c:pt>
                <c:pt idx="35">
                  <c:v>NaN</c:v>
                </c:pt>
                <c:pt idx="36">
                  <c:v>NaN</c:v>
                </c:pt>
                <c:pt idx="37">
                  <c:v>NaN</c:v>
                </c:pt>
                <c:pt idx="38">
                  <c:v>NaN</c:v>
                </c:pt>
                <c:pt idx="39">
                  <c:v>NaN</c:v>
                </c:pt>
                <c:pt idx="40">
                  <c:v>NaN</c:v>
                </c:pt>
                <c:pt idx="41">
                  <c:v>NaN</c:v>
                </c:pt>
                <c:pt idx="42">
                  <c:v>NaN</c:v>
                </c:pt>
                <c:pt idx="43">
                  <c:v>NaN</c:v>
                </c:pt>
                <c:pt idx="44">
                  <c:v>NaN</c:v>
                </c:pt>
                <c:pt idx="45">
                  <c:v>NaN</c:v>
                </c:pt>
                <c:pt idx="46">
                  <c:v>NaN</c:v>
                </c:pt>
                <c:pt idx="47">
                  <c:v>NaN</c:v>
                </c:pt>
                <c:pt idx="48">
                  <c:v>NaN</c:v>
                </c:pt>
                <c:pt idx="49">
                  <c:v>NaN</c:v>
                </c:pt>
                <c:pt idx="50">
                  <c:v>NaN</c:v>
                </c:pt>
                <c:pt idx="51">
                  <c:v>NaN</c:v>
                </c:pt>
                <c:pt idx="52">
                  <c:v>NaN</c:v>
                </c:pt>
                <c:pt idx="53">
                  <c:v>NaN</c:v>
                </c:pt>
                <c:pt idx="54">
                  <c:v>NaN</c:v>
                </c:pt>
                <c:pt idx="55">
                  <c:v>NaN</c:v>
                </c:pt>
                <c:pt idx="56">
                  <c:v>NaN</c:v>
                </c:pt>
                <c:pt idx="57">
                  <c:v>NaN</c:v>
                </c:pt>
                <c:pt idx="58">
                  <c:v>NaN</c:v>
                </c:pt>
                <c:pt idx="59">
                  <c:v>NaN</c:v>
                </c:pt>
                <c:pt idx="60">
                  <c:v>NaN</c:v>
                </c:pt>
                <c:pt idx="61">
                  <c:v>NaN</c:v>
                </c:pt>
                <c:pt idx="62">
                  <c:v>NaN</c:v>
                </c:pt>
                <c:pt idx="63">
                  <c:v>NaN</c:v>
                </c:pt>
                <c:pt idx="64">
                  <c:v>NaN</c:v>
                </c:pt>
                <c:pt idx="65">
                  <c:v>NaN</c:v>
                </c:pt>
                <c:pt idx="66">
                  <c:v>NaN</c:v>
                </c:pt>
                <c:pt idx="67">
                  <c:v>NaN</c:v>
                </c:pt>
                <c:pt idx="68">
                  <c:v>NaN</c:v>
                </c:pt>
                <c:pt idx="69">
                  <c:v>NaN</c:v>
                </c:pt>
                <c:pt idx="70">
                  <c:v>NaN</c:v>
                </c:pt>
                <c:pt idx="71">
                  <c:v>NaN</c:v>
                </c:pt>
                <c:pt idx="72">
                  <c:v>NaN</c:v>
                </c:pt>
                <c:pt idx="73">
                  <c:v>NaN</c:v>
                </c:pt>
                <c:pt idx="74">
                  <c:v>NaN</c:v>
                </c:pt>
                <c:pt idx="75">
                  <c:v>NaN</c:v>
                </c:pt>
                <c:pt idx="76">
                  <c:v>NaN</c:v>
                </c:pt>
                <c:pt idx="77">
                  <c:v>NaN</c:v>
                </c:pt>
                <c:pt idx="78">
                  <c:v>NaN</c:v>
                </c:pt>
                <c:pt idx="79">
                  <c:v>NaN</c:v>
                </c:pt>
                <c:pt idx="80">
                  <c:v>NaN</c:v>
                </c:pt>
                <c:pt idx="81">
                  <c:v>NaN</c:v>
                </c:pt>
                <c:pt idx="82">
                  <c:v>NaN</c:v>
                </c:pt>
                <c:pt idx="83">
                  <c:v>NaN</c:v>
                </c:pt>
                <c:pt idx="84">
                  <c:v>NaN</c:v>
                </c:pt>
                <c:pt idx="85">
                  <c:v>NaN</c:v>
                </c:pt>
                <c:pt idx="86">
                  <c:v>NaN</c:v>
                </c:pt>
                <c:pt idx="87">
                  <c:v>NaN</c:v>
                </c:pt>
                <c:pt idx="88">
                  <c:v>NaN</c:v>
                </c:pt>
                <c:pt idx="89">
                  <c:v>NaN</c:v>
                </c:pt>
                <c:pt idx="90">
                  <c:v>NaN</c:v>
                </c:pt>
                <c:pt idx="91">
                  <c:v>NaN</c:v>
                </c:pt>
                <c:pt idx="92">
                  <c:v>NaN</c:v>
                </c:pt>
                <c:pt idx="93">
                  <c:v>NaN</c:v>
                </c:pt>
                <c:pt idx="94">
                  <c:v>NaN</c:v>
                </c:pt>
                <c:pt idx="95">
                  <c:v>NaN</c:v>
                </c:pt>
                <c:pt idx="96">
                  <c:v>NaN</c:v>
                </c:pt>
                <c:pt idx="97">
                  <c:v>NaN</c:v>
                </c:pt>
                <c:pt idx="98">
                  <c:v>NaN</c:v>
                </c:pt>
                <c:pt idx="99">
                  <c:v>NaN</c:v>
                </c:pt>
                <c:pt idx="100">
                  <c:v>NaN</c:v>
                </c:pt>
                <c:pt idx="101">
                  <c:v>NaN</c:v>
                </c:pt>
                <c:pt idx="102">
                  <c:v>NaN</c:v>
                </c:pt>
                <c:pt idx="103">
                  <c:v>NaN</c:v>
                </c:pt>
                <c:pt idx="104">
                  <c:v>NaN</c:v>
                </c:pt>
                <c:pt idx="105">
                  <c:v>NaN</c:v>
                </c:pt>
                <c:pt idx="106">
                  <c:v>NaN</c:v>
                </c:pt>
                <c:pt idx="107">
                  <c:v>NaN</c:v>
                </c:pt>
                <c:pt idx="108">
                  <c:v>NaN</c:v>
                </c:pt>
                <c:pt idx="109">
                  <c:v>NaN</c:v>
                </c:pt>
                <c:pt idx="110">
                  <c:v>NaN</c:v>
                </c:pt>
                <c:pt idx="111">
                  <c:v>NaN</c:v>
                </c:pt>
              </c:numCache>
            </c:numRef>
          </c:xVal>
          <c:yVal>
            <c:numRef>
              <c:f>1</c:f>
              <c:numCache>
                <c:formatCode>General</c:formatCode>
                <c:ptCount val="112"/>
                <c:pt idx="0">
                  <c:v>22.8518148476</c:v>
                </c:pt>
                <c:pt idx="1">
                  <c:v>22.9142932168</c:v>
                </c:pt>
                <c:pt idx="2">
                  <c:v>23.0086424444</c:v>
                </c:pt>
                <c:pt idx="3">
                  <c:v>23.0904504477</c:v>
                </c:pt>
                <c:pt idx="4">
                  <c:v>23.2900263043</c:v>
                </c:pt>
                <c:pt idx="5">
                  <c:v>23.4877051205</c:v>
                </c:pt>
                <c:pt idx="6">
                  <c:v>23.7788991875</c:v>
                </c:pt>
                <c:pt idx="7">
                  <c:v>23.9951052991</c:v>
                </c:pt>
                <c:pt idx="8">
                  <c:v>24.1162536046</c:v>
                </c:pt>
                <c:pt idx="9">
                  <c:v>24.1684506803</c:v>
                </c:pt>
                <c:pt idx="10">
                  <c:v>24.2698035886</c:v>
                </c:pt>
                <c:pt idx="11">
                  <c:v>24.3790998943</c:v>
                </c:pt>
                <c:pt idx="12">
                  <c:v>24.4462992075</c:v>
                </c:pt>
                <c:pt idx="13">
                  <c:v>24.5303773992</c:v>
                </c:pt>
                <c:pt idx="14">
                  <c:v>24.6600541064</c:v>
                </c:pt>
                <c:pt idx="15">
                  <c:v>24.6822644591</c:v>
                </c:pt>
                <c:pt idx="16">
                  <c:v>24.6697359386</c:v>
                </c:pt>
                <c:pt idx="17">
                  <c:v>24.6584991824</c:v>
                </c:pt>
                <c:pt idx="18">
                  <c:v>24.5880086007</c:v>
                </c:pt>
                <c:pt idx="19">
                  <c:v>24.5009288335</c:v>
                </c:pt>
                <c:pt idx="20">
                  <c:v>24.2772553547</c:v>
                </c:pt>
                <c:pt idx="21">
                  <c:v>23.9407748291</c:v>
                </c:pt>
                <c:pt idx="22">
                  <c:v>23.5288178781</c:v>
                </c:pt>
                <c:pt idx="23">
                  <c:v>23.1177113611</c:v>
                </c:pt>
                <c:pt idx="24">
                  <c:v>22.8661534546</c:v>
                </c:pt>
                <c:pt idx="25">
                  <c:v>22.8171484264</c:v>
                </c:pt>
                <c:pt idx="26">
                  <c:v>22.8103700868</c:v>
                </c:pt>
                <c:pt idx="27">
                  <c:v>22.7745679025</c:v>
                </c:pt>
                <c:pt idx="28">
                  <c:v>22.7768532902</c:v>
                </c:pt>
                <c:pt idx="29">
                  <c:v>22.7932830752</c:v>
                </c:pt>
                <c:pt idx="30">
                  <c:v>22.7464050275</c:v>
                </c:pt>
                <c:pt idx="31">
                  <c:v>22.7774572394</c:v>
                </c:pt>
                <c:pt idx="32">
                  <c:v>22.8365510636</c:v>
                </c:pt>
                <c:pt idx="33">
                  <c:v>22.8988562879</c:v>
                </c:pt>
                <c:pt idx="34">
                  <c:v>22.8877785202</c:v>
                </c:pt>
                <c:pt idx="35">
                  <c:v>22.8964659732</c:v>
                </c:pt>
                <c:pt idx="36">
                  <c:v>23.0038263816</c:v>
                </c:pt>
                <c:pt idx="37">
                  <c:v>23.0463193922</c:v>
                </c:pt>
                <c:pt idx="38">
                  <c:v>23.1935334579</c:v>
                </c:pt>
                <c:pt idx="39">
                  <c:v>23.3237764528</c:v>
                </c:pt>
                <c:pt idx="40">
                  <c:v>23.4628147401</c:v>
                </c:pt>
                <c:pt idx="41">
                  <c:v>23.6642821821</c:v>
                </c:pt>
                <c:pt idx="42">
                  <c:v>23.8426710521</c:v>
                </c:pt>
                <c:pt idx="43">
                  <c:v>24.0258767316</c:v>
                </c:pt>
                <c:pt idx="44">
                  <c:v>24.184959793</c:v>
                </c:pt>
                <c:pt idx="45">
                  <c:v>24.3025906479</c:v>
                </c:pt>
                <c:pt idx="46">
                  <c:v>24.4375339075</c:v>
                </c:pt>
                <c:pt idx="47">
                  <c:v>24.5154807141</c:v>
                </c:pt>
                <c:pt idx="48">
                  <c:v>24.5490885531</c:v>
                </c:pt>
                <c:pt idx="49">
                  <c:v>24.5944500845</c:v>
                </c:pt>
                <c:pt idx="50">
                  <c:v>24.6529744638</c:v>
                </c:pt>
                <c:pt idx="51">
                  <c:v>24.6425167074</c:v>
                </c:pt>
                <c:pt idx="52">
                  <c:v>24.66335776</c:v>
                </c:pt>
                <c:pt idx="53">
                  <c:v>24.6802788041</c:v>
                </c:pt>
                <c:pt idx="54">
                  <c:v>24.6019430381</c:v>
                </c:pt>
                <c:pt idx="55">
                  <c:v>24.4764752821</c:v>
                </c:pt>
                <c:pt idx="56">
                  <c:v>24.1681179292</c:v>
                </c:pt>
                <c:pt idx="57">
                  <c:v>23.8203168483</c:v>
                </c:pt>
                <c:pt idx="58">
                  <c:v>23.4584364001</c:v>
                </c:pt>
                <c:pt idx="59">
                  <c:v>23.1058117025</c:v>
                </c:pt>
                <c:pt idx="60">
                  <c:v>22.9740877339</c:v>
                </c:pt>
                <c:pt idx="61">
                  <c:v>22.9129928484</c:v>
                </c:pt>
                <c:pt idx="62">
                  <c:v>22.7578359929</c:v>
                </c:pt>
                <c:pt idx="63">
                  <c:v>22.7292028103</c:v>
                </c:pt>
                <c:pt idx="64">
                  <c:v>22.7579075396</c:v>
                </c:pt>
                <c:pt idx="65">
                  <c:v>22.76178861</c:v>
                </c:pt>
                <c:pt idx="66">
                  <c:v>22.8198437954</c:v>
                </c:pt>
                <c:pt idx="67">
                  <c:v>22.8440931399</c:v>
                </c:pt>
                <c:pt idx="68">
                  <c:v>22.8382058879</c:v>
                </c:pt>
                <c:pt idx="69">
                  <c:v>22.8507294467</c:v>
                </c:pt>
                <c:pt idx="70">
                  <c:v>22.9170074467</c:v>
                </c:pt>
                <c:pt idx="71">
                  <c:v>23.0430116528</c:v>
                </c:pt>
                <c:pt idx="72">
                  <c:v>23.1383579791</c:v>
                </c:pt>
                <c:pt idx="73">
                  <c:v>23.1959388285</c:v>
                </c:pt>
                <c:pt idx="74">
                  <c:v>23.3206101404</c:v>
                </c:pt>
                <c:pt idx="75">
                  <c:v>23.4447982706</c:v>
                </c:pt>
                <c:pt idx="76">
                  <c:v>23.701916626</c:v>
                </c:pt>
                <c:pt idx="77">
                  <c:v>23.9489213374</c:v>
                </c:pt>
                <c:pt idx="78">
                  <c:v>24.1563937291</c:v>
                </c:pt>
                <c:pt idx="79">
                  <c:v>24.262018924</c:v>
                </c:pt>
                <c:pt idx="80">
                  <c:v>24.3388836685</c:v>
                </c:pt>
                <c:pt idx="81">
                  <c:v>24.440586303</c:v>
                </c:pt>
                <c:pt idx="82">
                  <c:v>24.4901897646</c:v>
                </c:pt>
                <c:pt idx="83">
                  <c:v>24.5675544204</c:v>
                </c:pt>
                <c:pt idx="84">
                  <c:v>24.6638258378</c:v>
                </c:pt>
                <c:pt idx="85">
                  <c:v>24.7214122806</c:v>
                </c:pt>
                <c:pt idx="86">
                  <c:v>24.7314629405</c:v>
                </c:pt>
                <c:pt idx="87">
                  <c:v>24.6931004089</c:v>
                </c:pt>
                <c:pt idx="88">
                  <c:v>24.6723727375</c:v>
                </c:pt>
                <c:pt idx="89">
                  <c:v>24.5915367458</c:v>
                </c:pt>
                <c:pt idx="90">
                  <c:v>24.398817277</c:v>
                </c:pt>
                <c:pt idx="91">
                  <c:v>24.1508782498</c:v>
                </c:pt>
                <c:pt idx="92">
                  <c:v>23.8591660312</c:v>
                </c:pt>
                <c:pt idx="93">
                  <c:v>23.4533731107</c:v>
                </c:pt>
                <c:pt idx="94">
                  <c:v>23.0940846134</c:v>
                </c:pt>
                <c:pt idx="95">
                  <c:v>22.8890937687</c:v>
                </c:pt>
                <c:pt idx="96">
                  <c:v>22.8254697768</c:v>
                </c:pt>
                <c:pt idx="97">
                  <c:v>22.7569601314</c:v>
                </c:pt>
                <c:pt idx="98">
                  <c:v>22.7641231177</c:v>
                </c:pt>
                <c:pt idx="99">
                  <c:v>22.8041654334</c:v>
                </c:pt>
                <c:pt idx="100">
                  <c:v>22.7794520932</c:v>
                </c:pt>
                <c:pt idx="101">
                  <c:v>22.7940420734</c:v>
                </c:pt>
                <c:pt idx="102">
                  <c:v>22.8513737727</c:v>
                </c:pt>
                <c:pt idx="103">
                  <c:v>22.9066569624</c:v>
                </c:pt>
                <c:pt idx="104">
                  <c:v>22.9352623573</c:v>
                </c:pt>
                <c:pt idx="105">
                  <c:v>22.9546733781</c:v>
                </c:pt>
                <c:pt idx="106">
                  <c:v>23.0233621931</c:v>
                </c:pt>
                <c:pt idx="107">
                  <c:v>23.0555992983</c:v>
                </c:pt>
                <c:pt idx="108">
                  <c:v>23.1682198381</c:v>
                </c:pt>
                <c:pt idx="109">
                  <c:v>23.2504399144</c:v>
                </c:pt>
                <c:pt idx="110">
                  <c:v>23.4183686514</c:v>
                </c:pt>
                <c:pt idx="111">
                  <c:v>23.6128878225</c:v>
                </c:pt>
              </c:numCache>
            </c:numRef>
          </c:yVal>
        </c:ser>
        <c:ser>
          <c:idx val="2"/>
          <c:order val="2"/>
          <c:tx>
            <c:strRef>
              <c:f>label 3</c:f>
              <c:strCache>
                <c:ptCount val="1"/>
                <c:pt idx="0">
                  <c:v>P inlet Girante [mH2O]</c:v>
                </c:pt>
              </c:strCache>
            </c:strRef>
          </c:tx>
          <c:spPr>
            <a:solidFill>
              <a:srgbClr val="000000"/>
            </a:solidFill>
            <a:ln w="19080">
              <a:solidFill>
                <a:srgbClr val="000000"/>
              </a:solidFill>
              <a:custDash/>
              <a:round/>
            </a:ln>
          </c:spPr>
          <c:marker/>
          <c:smooth val="1"/>
          <c:xVal>
            <c:numRef>
              <c:f>categories</c:f>
              <c:numCache>
                <c:formatCode>General</c:formatCode>
                <c:ptCount val="112"/>
                <c:pt idx="0">
                  <c:v>NaN</c:v>
                </c:pt>
                <c:pt idx="1">
                  <c:v>NaN</c:v>
                </c:pt>
                <c:pt idx="2">
                  <c:v>NaN</c:v>
                </c:pt>
                <c:pt idx="3">
                  <c:v>NaN</c:v>
                </c:pt>
                <c:pt idx="4">
                  <c:v>NaN</c:v>
                </c:pt>
                <c:pt idx="5">
                  <c:v>NaN</c:v>
                </c:pt>
                <c:pt idx="6">
                  <c:v>NaN</c:v>
                </c:pt>
                <c:pt idx="7">
                  <c:v>NaN</c:v>
                </c:pt>
                <c:pt idx="8">
                  <c:v>NaN</c:v>
                </c:pt>
                <c:pt idx="9">
                  <c:v>NaN</c:v>
                </c:pt>
                <c:pt idx="10">
                  <c:v>NaN</c:v>
                </c:pt>
                <c:pt idx="11">
                  <c:v>NaN</c:v>
                </c:pt>
                <c:pt idx="12">
                  <c:v>NaN</c:v>
                </c:pt>
                <c:pt idx="13">
                  <c:v>NaN</c:v>
                </c:pt>
                <c:pt idx="14">
                  <c:v>NaN</c:v>
                </c:pt>
                <c:pt idx="15">
                  <c:v>NaN</c:v>
                </c:pt>
                <c:pt idx="16">
                  <c:v>NaN</c:v>
                </c:pt>
                <c:pt idx="17">
                  <c:v>NaN</c:v>
                </c:pt>
                <c:pt idx="18">
                  <c:v>NaN</c:v>
                </c:pt>
                <c:pt idx="19">
                  <c:v>NaN</c:v>
                </c:pt>
                <c:pt idx="20">
                  <c:v>NaN</c:v>
                </c:pt>
                <c:pt idx="21">
                  <c:v>NaN</c:v>
                </c:pt>
                <c:pt idx="22">
                  <c:v>NaN</c:v>
                </c:pt>
                <c:pt idx="23">
                  <c:v>NaN</c:v>
                </c:pt>
                <c:pt idx="24">
                  <c:v>NaN</c:v>
                </c:pt>
                <c:pt idx="25">
                  <c:v>NaN</c:v>
                </c:pt>
                <c:pt idx="26">
                  <c:v>NaN</c:v>
                </c:pt>
                <c:pt idx="27">
                  <c:v>NaN</c:v>
                </c:pt>
                <c:pt idx="28">
                  <c:v>NaN</c:v>
                </c:pt>
                <c:pt idx="29">
                  <c:v>NaN</c:v>
                </c:pt>
                <c:pt idx="30">
                  <c:v>NaN</c:v>
                </c:pt>
                <c:pt idx="31">
                  <c:v>NaN</c:v>
                </c:pt>
                <c:pt idx="32">
                  <c:v>NaN</c:v>
                </c:pt>
                <c:pt idx="33">
                  <c:v>NaN</c:v>
                </c:pt>
                <c:pt idx="34">
                  <c:v>NaN</c:v>
                </c:pt>
                <c:pt idx="35">
                  <c:v>NaN</c:v>
                </c:pt>
                <c:pt idx="36">
                  <c:v>NaN</c:v>
                </c:pt>
                <c:pt idx="37">
                  <c:v>NaN</c:v>
                </c:pt>
                <c:pt idx="38">
                  <c:v>NaN</c:v>
                </c:pt>
                <c:pt idx="39">
                  <c:v>NaN</c:v>
                </c:pt>
                <c:pt idx="40">
                  <c:v>NaN</c:v>
                </c:pt>
                <c:pt idx="41">
                  <c:v>NaN</c:v>
                </c:pt>
                <c:pt idx="42">
                  <c:v>NaN</c:v>
                </c:pt>
                <c:pt idx="43">
                  <c:v>NaN</c:v>
                </c:pt>
                <c:pt idx="44">
                  <c:v>NaN</c:v>
                </c:pt>
                <c:pt idx="45">
                  <c:v>NaN</c:v>
                </c:pt>
                <c:pt idx="46">
                  <c:v>NaN</c:v>
                </c:pt>
                <c:pt idx="47">
                  <c:v>NaN</c:v>
                </c:pt>
                <c:pt idx="48">
                  <c:v>NaN</c:v>
                </c:pt>
                <c:pt idx="49">
                  <c:v>NaN</c:v>
                </c:pt>
                <c:pt idx="50">
                  <c:v>NaN</c:v>
                </c:pt>
                <c:pt idx="51">
                  <c:v>NaN</c:v>
                </c:pt>
                <c:pt idx="52">
                  <c:v>NaN</c:v>
                </c:pt>
                <c:pt idx="53">
                  <c:v>NaN</c:v>
                </c:pt>
                <c:pt idx="54">
                  <c:v>NaN</c:v>
                </c:pt>
                <c:pt idx="55">
                  <c:v>NaN</c:v>
                </c:pt>
                <c:pt idx="56">
                  <c:v>NaN</c:v>
                </c:pt>
                <c:pt idx="57">
                  <c:v>NaN</c:v>
                </c:pt>
                <c:pt idx="58">
                  <c:v>NaN</c:v>
                </c:pt>
                <c:pt idx="59">
                  <c:v>NaN</c:v>
                </c:pt>
                <c:pt idx="60">
                  <c:v>NaN</c:v>
                </c:pt>
                <c:pt idx="61">
                  <c:v>NaN</c:v>
                </c:pt>
                <c:pt idx="62">
                  <c:v>NaN</c:v>
                </c:pt>
                <c:pt idx="63">
                  <c:v>NaN</c:v>
                </c:pt>
                <c:pt idx="64">
                  <c:v>NaN</c:v>
                </c:pt>
                <c:pt idx="65">
                  <c:v>NaN</c:v>
                </c:pt>
                <c:pt idx="66">
                  <c:v>NaN</c:v>
                </c:pt>
                <c:pt idx="67">
                  <c:v>NaN</c:v>
                </c:pt>
                <c:pt idx="68">
                  <c:v>NaN</c:v>
                </c:pt>
                <c:pt idx="69">
                  <c:v>NaN</c:v>
                </c:pt>
                <c:pt idx="70">
                  <c:v>NaN</c:v>
                </c:pt>
                <c:pt idx="71">
                  <c:v>NaN</c:v>
                </c:pt>
                <c:pt idx="72">
                  <c:v>NaN</c:v>
                </c:pt>
                <c:pt idx="73">
                  <c:v>NaN</c:v>
                </c:pt>
                <c:pt idx="74">
                  <c:v>NaN</c:v>
                </c:pt>
                <c:pt idx="75">
                  <c:v>NaN</c:v>
                </c:pt>
                <c:pt idx="76">
                  <c:v>NaN</c:v>
                </c:pt>
                <c:pt idx="77">
                  <c:v>NaN</c:v>
                </c:pt>
                <c:pt idx="78">
                  <c:v>NaN</c:v>
                </c:pt>
                <c:pt idx="79">
                  <c:v>NaN</c:v>
                </c:pt>
                <c:pt idx="80">
                  <c:v>NaN</c:v>
                </c:pt>
                <c:pt idx="81">
                  <c:v>NaN</c:v>
                </c:pt>
                <c:pt idx="82">
                  <c:v>NaN</c:v>
                </c:pt>
                <c:pt idx="83">
                  <c:v>NaN</c:v>
                </c:pt>
                <c:pt idx="84">
                  <c:v>NaN</c:v>
                </c:pt>
                <c:pt idx="85">
                  <c:v>NaN</c:v>
                </c:pt>
                <c:pt idx="86">
                  <c:v>NaN</c:v>
                </c:pt>
                <c:pt idx="87">
                  <c:v>NaN</c:v>
                </c:pt>
                <c:pt idx="88">
                  <c:v>NaN</c:v>
                </c:pt>
                <c:pt idx="89">
                  <c:v>NaN</c:v>
                </c:pt>
                <c:pt idx="90">
                  <c:v>NaN</c:v>
                </c:pt>
                <c:pt idx="91">
                  <c:v>NaN</c:v>
                </c:pt>
                <c:pt idx="92">
                  <c:v>NaN</c:v>
                </c:pt>
                <c:pt idx="93">
                  <c:v>NaN</c:v>
                </c:pt>
                <c:pt idx="94">
                  <c:v>NaN</c:v>
                </c:pt>
                <c:pt idx="95">
                  <c:v>NaN</c:v>
                </c:pt>
                <c:pt idx="96">
                  <c:v>NaN</c:v>
                </c:pt>
                <c:pt idx="97">
                  <c:v>NaN</c:v>
                </c:pt>
                <c:pt idx="98">
                  <c:v>NaN</c:v>
                </c:pt>
                <c:pt idx="99">
                  <c:v>NaN</c:v>
                </c:pt>
                <c:pt idx="100">
                  <c:v>NaN</c:v>
                </c:pt>
                <c:pt idx="101">
                  <c:v>NaN</c:v>
                </c:pt>
                <c:pt idx="102">
                  <c:v>NaN</c:v>
                </c:pt>
                <c:pt idx="103">
                  <c:v>NaN</c:v>
                </c:pt>
                <c:pt idx="104">
                  <c:v>NaN</c:v>
                </c:pt>
                <c:pt idx="105">
                  <c:v>NaN</c:v>
                </c:pt>
                <c:pt idx="106">
                  <c:v>NaN</c:v>
                </c:pt>
                <c:pt idx="107">
                  <c:v>NaN</c:v>
                </c:pt>
                <c:pt idx="108">
                  <c:v>NaN</c:v>
                </c:pt>
                <c:pt idx="109">
                  <c:v>NaN</c:v>
                </c:pt>
                <c:pt idx="110">
                  <c:v>NaN</c:v>
                </c:pt>
                <c:pt idx="111">
                  <c:v>NaN</c:v>
                </c:pt>
              </c:numCache>
            </c:numRef>
          </c:xVal>
          <c:yVal>
            <c:numRef>
              <c:f>2</c:f>
              <c:numCache>
                <c:formatCode>General</c:formatCode>
                <c:ptCount val="112"/>
                <c:pt idx="0">
                  <c:v>21.3175803291</c:v>
                </c:pt>
                <c:pt idx="1">
                  <c:v>21.4740683025</c:v>
                </c:pt>
                <c:pt idx="2">
                  <c:v>21.6879344662</c:v>
                </c:pt>
                <c:pt idx="3">
                  <c:v>21.8859999043</c:v>
                </c:pt>
                <c:pt idx="4">
                  <c:v>22.2635998326</c:v>
                </c:pt>
                <c:pt idx="5">
                  <c:v>22.6622584743</c:v>
                </c:pt>
                <c:pt idx="6">
                  <c:v>23.2083028123</c:v>
                </c:pt>
                <c:pt idx="7">
                  <c:v>23.6022593235</c:v>
                </c:pt>
                <c:pt idx="8">
                  <c:v>23.790173312</c:v>
                </c:pt>
                <c:pt idx="9">
                  <c:v>23.8435030348</c:v>
                </c:pt>
                <c:pt idx="10">
                  <c:v>23.9544718486</c:v>
                </c:pt>
                <c:pt idx="11">
                  <c:v>24.0672174787</c:v>
                </c:pt>
                <c:pt idx="12">
                  <c:v>24.1198544585</c:v>
                </c:pt>
                <c:pt idx="13">
                  <c:v>24.1930683385</c:v>
                </c:pt>
                <c:pt idx="14">
                  <c:v>24.3282091434</c:v>
                </c:pt>
                <c:pt idx="15">
                  <c:v>24.2871797631</c:v>
                </c:pt>
                <c:pt idx="16">
                  <c:v>24.1799371373</c:v>
                </c:pt>
                <c:pt idx="17">
                  <c:v>24.0609254682</c:v>
                </c:pt>
                <c:pt idx="18">
                  <c:v>23.8266725096</c:v>
                </c:pt>
                <c:pt idx="19">
                  <c:v>23.5425964936</c:v>
                </c:pt>
                <c:pt idx="20">
                  <c:v>23.0205896408</c:v>
                </c:pt>
                <c:pt idx="21">
                  <c:v>22.296055566</c:v>
                </c:pt>
                <c:pt idx="22">
                  <c:v>21.4490836854</c:v>
                </c:pt>
                <c:pt idx="23">
                  <c:v>20.6316829261</c:v>
                </c:pt>
                <c:pt idx="24">
                  <c:v>20.1578292756</c:v>
                </c:pt>
                <c:pt idx="25">
                  <c:v>20.1045615101</c:v>
                </c:pt>
                <c:pt idx="26">
                  <c:v>20.1660710135</c:v>
                </c:pt>
                <c:pt idx="27">
                  <c:v>20.2059541727</c:v>
                </c:pt>
                <c:pt idx="28">
                  <c:v>20.3054066137</c:v>
                </c:pt>
                <c:pt idx="29">
                  <c:v>20.4137247628</c:v>
                </c:pt>
                <c:pt idx="30">
                  <c:v>20.4288324523</c:v>
                </c:pt>
                <c:pt idx="31">
                  <c:v>20.5605480061</c:v>
                </c:pt>
                <c:pt idx="32">
                  <c:v>20.7331702109</c:v>
                </c:pt>
                <c:pt idx="33">
                  <c:v>20.9055367774</c:v>
                </c:pt>
                <c:pt idx="34">
                  <c:v>20.96641656</c:v>
                </c:pt>
                <c:pt idx="35">
                  <c:v>21.053254188</c:v>
                </c:pt>
                <c:pt idx="36">
                  <c:v>21.2871738363</c:v>
                </c:pt>
                <c:pt idx="37">
                  <c:v>21.4278539733</c:v>
                </c:pt>
                <c:pt idx="38">
                  <c:v>21.725489578</c:v>
                </c:pt>
                <c:pt idx="39">
                  <c:v>21.999639862</c:v>
                </c:pt>
                <c:pt idx="40">
                  <c:v>22.3098146841</c:v>
                </c:pt>
                <c:pt idx="41">
                  <c:v>22.7088247552</c:v>
                </c:pt>
                <c:pt idx="42">
                  <c:v>23.0909863382</c:v>
                </c:pt>
                <c:pt idx="43">
                  <c:v>23.4232262479</c:v>
                </c:pt>
                <c:pt idx="44">
                  <c:v>23.6726675206</c:v>
                </c:pt>
                <c:pt idx="45">
                  <c:v>23.8196899144</c:v>
                </c:pt>
                <c:pt idx="46">
                  <c:v>23.9838136331</c:v>
                </c:pt>
                <c:pt idx="47">
                  <c:v>24.0510397719</c:v>
                </c:pt>
                <c:pt idx="48">
                  <c:v>24.0534450637</c:v>
                </c:pt>
                <c:pt idx="49">
                  <c:v>24.0735180815</c:v>
                </c:pt>
                <c:pt idx="50">
                  <c:v>24.0954556687</c:v>
                </c:pt>
                <c:pt idx="51">
                  <c:v>24.0168378266</c:v>
                </c:pt>
                <c:pt idx="52">
                  <c:v>23.9673553694</c:v>
                </c:pt>
                <c:pt idx="53">
                  <c:v>23.8907278729</c:v>
                </c:pt>
                <c:pt idx="54">
                  <c:v>23.6477765888</c:v>
                </c:pt>
                <c:pt idx="55">
                  <c:v>23.3004202738</c:v>
                </c:pt>
                <c:pt idx="56">
                  <c:v>22.6399632719</c:v>
                </c:pt>
                <c:pt idx="57">
                  <c:v>21.9096600556</c:v>
                </c:pt>
                <c:pt idx="58">
                  <c:v>21.1462842573</c:v>
                </c:pt>
                <c:pt idx="59">
                  <c:v>20.4467034523</c:v>
                </c:pt>
                <c:pt idx="60">
                  <c:v>20.1932829425</c:v>
                </c:pt>
                <c:pt idx="61">
                  <c:v>20.1400955461</c:v>
                </c:pt>
                <c:pt idx="62">
                  <c:v>20.0859310718</c:v>
                </c:pt>
                <c:pt idx="63">
                  <c:v>20.1405770698</c:v>
                </c:pt>
                <c:pt idx="64">
                  <c:v>20.2732873521</c:v>
                </c:pt>
                <c:pt idx="65">
                  <c:v>20.370384158</c:v>
                </c:pt>
                <c:pt idx="66">
                  <c:v>20.5438767891</c:v>
                </c:pt>
                <c:pt idx="67">
                  <c:v>20.665887639</c:v>
                </c:pt>
                <c:pt idx="68">
                  <c:v>20.7424616797</c:v>
                </c:pt>
                <c:pt idx="69">
                  <c:v>20.8465177025</c:v>
                </c:pt>
                <c:pt idx="70">
                  <c:v>21.0237799929</c:v>
                </c:pt>
                <c:pt idx="71">
                  <c:v>21.2921553998</c:v>
                </c:pt>
                <c:pt idx="72">
                  <c:v>21.5089235058</c:v>
                </c:pt>
                <c:pt idx="73">
                  <c:v>21.6772899637</c:v>
                </c:pt>
                <c:pt idx="74">
                  <c:v>21.9509279153</c:v>
                </c:pt>
                <c:pt idx="75">
                  <c:v>22.2460719553</c:v>
                </c:pt>
                <c:pt idx="76">
                  <c:v>22.7437728727</c:v>
                </c:pt>
                <c:pt idx="77">
                  <c:v>23.2154138129</c:v>
                </c:pt>
                <c:pt idx="78">
                  <c:v>23.5708775047</c:v>
                </c:pt>
                <c:pt idx="79">
                  <c:v>23.7238325382</c:v>
                </c:pt>
                <c:pt idx="80">
                  <c:v>23.8076594353</c:v>
                </c:pt>
                <c:pt idx="81">
                  <c:v>23.9075563582</c:v>
                </c:pt>
                <c:pt idx="82">
                  <c:v>23.9504866124</c:v>
                </c:pt>
                <c:pt idx="83">
                  <c:v>24.0156129403</c:v>
                </c:pt>
                <c:pt idx="84">
                  <c:v>24.1092552325</c:v>
                </c:pt>
                <c:pt idx="85">
                  <c:v>24.1347754545</c:v>
                </c:pt>
                <c:pt idx="86">
                  <c:v>24.0736554044</c:v>
                </c:pt>
                <c:pt idx="87">
                  <c:v>23.9286535287</c:v>
                </c:pt>
                <c:pt idx="88">
                  <c:v>23.7909292209</c:v>
                </c:pt>
                <c:pt idx="89">
                  <c:v>23.5403540073</c:v>
                </c:pt>
                <c:pt idx="90">
                  <c:v>23.082491158</c:v>
                </c:pt>
                <c:pt idx="91">
                  <c:v>22.5107670155</c:v>
                </c:pt>
                <c:pt idx="92">
                  <c:v>21.8536791635</c:v>
                </c:pt>
                <c:pt idx="93">
                  <c:v>21.0245066753</c:v>
                </c:pt>
                <c:pt idx="94">
                  <c:v>20.3368840919</c:v>
                </c:pt>
                <c:pt idx="95">
                  <c:v>20.0082426662</c:v>
                </c:pt>
                <c:pt idx="96">
                  <c:v>19.9657473086</c:v>
                </c:pt>
                <c:pt idx="97">
                  <c:v>19.9543508752</c:v>
                </c:pt>
                <c:pt idx="98">
                  <c:v>20.0680272088</c:v>
                </c:pt>
                <c:pt idx="99">
                  <c:v>20.2231757438</c:v>
                </c:pt>
                <c:pt idx="100">
                  <c:v>20.2740059976</c:v>
                </c:pt>
                <c:pt idx="101">
                  <c:v>20.3845345113</c:v>
                </c:pt>
                <c:pt idx="102">
                  <c:v>20.5589765449</c:v>
                </c:pt>
                <c:pt idx="103">
                  <c:v>20.7273041209</c:v>
                </c:pt>
                <c:pt idx="104">
                  <c:v>20.8511913466</c:v>
                </c:pt>
                <c:pt idx="105">
                  <c:v>20.9593446814</c:v>
                </c:pt>
                <c:pt idx="106">
                  <c:v>21.1268051953</c:v>
                </c:pt>
                <c:pt idx="107">
                  <c:v>21.2672803281</c:v>
                </c:pt>
                <c:pt idx="108">
                  <c:v>21.5010497954</c:v>
                </c:pt>
                <c:pt idx="109">
                  <c:v>21.7170035126</c:v>
                </c:pt>
                <c:pt idx="110">
                  <c:v>22.0737429517</c:v>
                </c:pt>
                <c:pt idx="111">
                  <c:v>22.4688817588</c:v>
                </c:pt>
              </c:numCache>
            </c:numRef>
          </c:yVal>
        </c:ser>
        <c:axId val="99732065"/>
        <c:axId val="80526388"/>
      </c:scatterChart>
      <c:valAx>
        <c:axId val="99732065"/>
        <c:scaling>
          <c:orientation val="minMax"/>
          <c:min val="0.027"/>
        </c:scaling>
        <c:title>
          <c:layout/>
          <c:tx>
            <c:rich>
              <a:bodyPr/>
              <a:lstStyle/>
              <a:p>
                <a:pPr>
                  <a:defRPr/>
                </a:pPr>
                <a:r>
                  <a:rPr b="1" sz="1000">
                    <a:solidFill>
                      <a:srgbClr val="000000"/>
                    </a:solidFill>
                    <a:latin typeface="Calibri"/>
                  </a:rPr>
                  <a:t>Time [s]</a:t>
                </a:r>
              </a:p>
            </c:rich>
          </c:tx>
        </c:title>
        <c:axPos val="b"/>
        <c:majorTickMark val="out"/>
        <c:minorTickMark val="none"/>
        <c:tickLblPos val="nextTo"/>
        <c:crossAx val="80526388"/>
        <c:crossesAt val="0"/>
        <c:spPr>
          <a:ln w="9360">
            <a:solidFill>
              <a:srgbClr val="878787"/>
            </a:solidFill>
            <a:round/>
          </a:ln>
        </c:spPr>
      </c:valAx>
      <c:valAx>
        <c:axId val="80526388"/>
        <c:scaling>
          <c:orientation val="minMax"/>
          <c:min val="20"/>
        </c:scaling>
        <c:title>
          <c:layout/>
          <c:tx>
            <c:rich>
              <a:bodyPr/>
              <a:lstStyle/>
              <a:p>
                <a:pPr>
                  <a:defRPr/>
                </a:pPr>
                <a:r>
                  <a:rPr b="1" sz="1000">
                    <a:solidFill>
                      <a:srgbClr val="000000"/>
                    </a:solidFill>
                    <a:latin typeface="Calibri"/>
                  </a:rPr>
                  <a:t>Pressure [mH2O]</a:t>
                </a:r>
              </a:p>
            </c:rich>
          </c:tx>
        </c:title>
        <c:axPos val="l"/>
        <c:majorTickMark val="out"/>
        <c:minorTickMark val="none"/>
        <c:tickLblPos val="nextTo"/>
        <c:crossAx val="99732065"/>
        <c:crossesAt val="0"/>
        <c:spPr>
          <a:ln w="9360">
            <a:solidFill>
              <a:srgbClr val="878787"/>
            </a:solidFill>
            <a:round/>
          </a:ln>
        </c:spPr>
      </c:valAx>
      <c:spPr/>
    </c:plotArea>
    <c:legend>
      <c:legendPos val="r"/>
      <c:spPr/>
    </c:legend>
    <c:plotVisOnly val="1"/>
  </c:chart>
  <c:spPr/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/>
              <a:t>Click to edit the notes format</a:t>
            </a:r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/>
              <a:t>&lt;header&gt;</a:t>
            </a:r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en-US"/>
              <a:t>&lt;date/time&gt;</a:t>
            </a:r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en-US"/>
              <a:t>&lt;footer&gt;</a:t>
            </a:r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71A1D131-D171-4171-A161-C13171A13131}" type="slidenum">
              <a:rPr lang="en-US"/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345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E1618131-3121-4121-B101-51214171D151}" type="slidenum">
              <a:rPr lang="en-US">
                <a:solidFill>
                  <a:srgbClr val="000000"/>
                </a:solidFill>
                <a:latin typeface="Calibri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363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11E1C1D1-8161-4181-8141-71415171E161}" type="slidenum">
              <a:rPr lang="en-US">
                <a:solidFill>
                  <a:srgbClr val="000000"/>
                </a:solidFill>
                <a:latin typeface="Calibri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365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31E1F121-1131-41D1-A101-51E1B17101C1}" type="slidenum">
              <a:rPr lang="en-US">
                <a:solidFill>
                  <a:srgbClr val="000000"/>
                </a:solidFill>
                <a:latin typeface="Calibri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367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615181C1-7171-41B1-8121-11D191416111}" type="slidenum">
              <a:rPr lang="en-US">
                <a:solidFill>
                  <a:srgbClr val="000000"/>
                </a:solidFill>
                <a:latin typeface="Calibri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369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D1B13101-71A1-4181-91E1-4171B1B111F1}" type="slidenum">
              <a:rPr lang="en-US">
                <a:solidFill>
                  <a:srgbClr val="000000"/>
                </a:solidFill>
                <a:latin typeface="Calibri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347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E1319131-A141-41C1-A1F1-01514141F1D1}" type="slidenum">
              <a:rPr lang="en-US">
                <a:solidFill>
                  <a:srgbClr val="000000"/>
                </a:solidFill>
                <a:latin typeface="Calibri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371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811141A1-3101-41B1-91F1-D101E1310171}" type="slidenum">
              <a:rPr lang="en-US">
                <a:solidFill>
                  <a:srgbClr val="000000"/>
                </a:solidFill>
                <a:latin typeface="Calibri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373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71316141-31E1-4161-9191-F1F1B1E14161}" type="slidenum">
              <a:rPr lang="en-US">
                <a:solidFill>
                  <a:srgbClr val="000000"/>
                </a:solidFill>
                <a:latin typeface="Calibri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375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D1005181-4141-41E1-A191-B18141715141}" type="slidenum">
              <a:rPr lang="en-US">
                <a:solidFill>
                  <a:srgbClr val="000000"/>
                </a:solidFill>
                <a:latin typeface="Calibri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377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5141D121-E141-41E1-8161-51B14101E111}" type="slidenum">
              <a:rPr lang="en-US">
                <a:solidFill>
                  <a:srgbClr val="000000"/>
                </a:solidFill>
                <a:latin typeface="Calibri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349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7171A111-4101-4191-B1D1-B1E111119181}" type="slidenum">
              <a:rPr lang="en-US">
                <a:solidFill>
                  <a:srgbClr val="000000"/>
                </a:solidFill>
                <a:latin typeface="Calibri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351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21F1D191-1181-4111-A131-E1F111111121}" type="slidenum">
              <a:rPr lang="en-US">
                <a:solidFill>
                  <a:srgbClr val="000000"/>
                </a:solidFill>
                <a:latin typeface="Calibri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353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6151E101-5161-41A1-81B1-013121F1A171}" type="slidenum">
              <a:rPr lang="en-US">
                <a:solidFill>
                  <a:srgbClr val="000000"/>
                </a:solidFill>
                <a:latin typeface="Calibri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355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A1E1F171-E171-4121-81D1-2181A1515161}" type="slidenum">
              <a:rPr lang="en-US">
                <a:solidFill>
                  <a:srgbClr val="000000"/>
                </a:solidFill>
                <a:latin typeface="Calibri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357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51416161-B171-4181-9151-3141D121C171}" type="slidenum">
              <a:rPr lang="en-US">
                <a:solidFill>
                  <a:srgbClr val="000000"/>
                </a:solidFill>
                <a:latin typeface="Calibri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359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3151C151-F141-4181-A181-51E17101A1D1}" type="slidenum">
              <a:rPr lang="en-US">
                <a:solidFill>
                  <a:srgbClr val="000000"/>
                </a:solidFill>
                <a:latin typeface="Calibri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361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E1B17101-F161-4121-B1B1-0151A1F15121}" type="slidenum">
              <a:rPr lang="en-US">
                <a:solidFill>
                  <a:srgbClr val="000000"/>
                </a:solidFill>
                <a:latin typeface="Calibri"/>
                <a:ea typeface="+mn-ea"/>
              </a:rPr>
              <a:t>&lt;number&gt;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34509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56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34509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56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3/31/14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51F1E111-61A1-4181-9171-C1A17121C19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1"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2"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3"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3/31/14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313131A1-B1E1-41E1-B1F1-81511141C14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image" Target="../media/image32.jpe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pn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image" Target="../media/image43.pn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image" Target="../media/image46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image" Target="../media/image54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slideLayout" Target="../slideLayouts/slideLayout2.xml"/><Relationship Id="rId10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55.jpeg"/><Relationship Id="rId2" Type="http://schemas.openxmlformats.org/officeDocument/2006/relationships/image" Target="../media/image56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57.jpeg"/><Relationship Id="rId2" Type="http://schemas.openxmlformats.org/officeDocument/2006/relationships/image" Target="../media/image58.wmf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image" Target="../media/image60.png"/><Relationship Id="rId3" Type="http://schemas.openxmlformats.org/officeDocument/2006/relationships/image" Target="../media/image61.jpeg"/><Relationship Id="rId4" Type="http://schemas.openxmlformats.org/officeDocument/2006/relationships/chart" Target="../charts/chart1.xml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65.jpeg"/><Relationship Id="rId2" Type="http://schemas.openxmlformats.org/officeDocument/2006/relationships/hyperlink" Target="mailto:daniele.bucci@lapcos.it" TargetMode="External"/><Relationship Id="rId3" Type="http://schemas.openxmlformats.org/officeDocument/2006/relationships/hyperlink" Target="mailto:gianni.taccioli@lapcos.it" TargetMode="Externa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wmf"/><Relationship Id="rId3" Type="http://schemas.openxmlformats.org/officeDocument/2006/relationships/image" Target="../media/image24.wmf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1676520" y="304920"/>
            <a:ext cx="6933960" cy="6854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2000">
                <a:solidFill>
                  <a:srgbClr val="4f81bd"/>
                </a:solidFill>
                <a:latin typeface="Calibri"/>
              </a:rPr>
              <a:t>5th PRACE INDUSTRIAL EXECUTIVE SEMINAR</a:t>
            </a:r>
            <a:endParaRPr/>
          </a:p>
        </p:txBody>
      </p:sp>
      <p:sp>
        <p:nvSpPr>
          <p:cNvPr id="80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110131B1-3181-4171-9121-31B13141A1E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pic>
        <p:nvPicPr>
          <p:cNvPr descr="" id="81" name="Immagine 1"/>
          <p:cNvPicPr/>
          <p:nvPr/>
        </p:nvPicPr>
        <p:blipFill>
          <a:blip r:embed="rId1"/>
          <a:stretch>
            <a:fillRect/>
          </a:stretch>
        </p:blipFill>
        <p:spPr>
          <a:xfrm>
            <a:off x="304920" y="152280"/>
            <a:ext cx="1066320" cy="1066320"/>
          </a:xfrm>
          <a:prstGeom prst="rect">
            <a:avLst/>
          </a:prstGeom>
        </p:spPr>
      </p:pic>
      <p:sp>
        <p:nvSpPr>
          <p:cNvPr id="82" name="Line 3"/>
          <p:cNvSpPr/>
          <p:nvPr/>
        </p:nvSpPr>
        <p:spPr>
          <a:xfrm>
            <a:off x="1523880" y="1066680"/>
            <a:ext cx="7238880" cy="0"/>
          </a:xfrm>
          <a:prstGeom prst="line">
            <a:avLst/>
          </a:prstGeom>
          <a:ln w="19080">
            <a:solidFill>
              <a:srgbClr val="4a7ebb"/>
            </a:solidFill>
            <a:round/>
          </a:ln>
        </p:spPr>
      </p:sp>
      <p:sp>
        <p:nvSpPr>
          <p:cNvPr id="83" name="Line 4"/>
          <p:cNvSpPr/>
          <p:nvPr/>
        </p:nvSpPr>
        <p:spPr>
          <a:xfrm>
            <a:off x="533160" y="6324480"/>
            <a:ext cx="8229600" cy="0"/>
          </a:xfrm>
          <a:prstGeom prst="line">
            <a:avLst/>
          </a:prstGeom>
          <a:ln w="19080">
            <a:solidFill>
              <a:srgbClr val="4a7ebb"/>
            </a:solidFill>
            <a:round/>
          </a:ln>
        </p:spPr>
      </p:sp>
      <p:sp>
        <p:nvSpPr>
          <p:cNvPr id="84" name="CustomShape 5"/>
          <p:cNvSpPr/>
          <p:nvPr/>
        </p:nvSpPr>
        <p:spPr>
          <a:xfrm>
            <a:off x="1181160" y="1066680"/>
            <a:ext cx="6933960" cy="144756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4f81bd"/>
                </a:solidFill>
                <a:latin typeface="Calibri"/>
              </a:rPr>
              <a:t>Open Source in Industry: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4f81bd"/>
                </a:solidFill>
                <a:latin typeface="Calibri"/>
              </a:rPr>
              <a:t>Virtual Test Bench for Centrifugal Pumps</a:t>
            </a:r>
            <a:endParaRPr/>
          </a:p>
        </p:txBody>
      </p:sp>
      <p:sp>
        <p:nvSpPr>
          <p:cNvPr id="85" name="CustomShape 6"/>
          <p:cNvSpPr/>
          <p:nvPr/>
        </p:nvSpPr>
        <p:spPr>
          <a:xfrm>
            <a:off x="533520" y="5676840"/>
            <a:ext cx="8229240" cy="34272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 sz="1600">
                <a:solidFill>
                  <a:srgbClr val="4f81bd"/>
                </a:solidFill>
                <a:latin typeface="Calibri"/>
              </a:rPr>
              <a:t>Eng. Daniele Bucci</a:t>
            </a:r>
            <a:r>
              <a:rPr lang="en-US" sz="1600">
                <a:solidFill>
                  <a:srgbClr val="4f81bd"/>
                </a:solidFill>
                <a:latin typeface="Calibri"/>
              </a:rPr>
              <a:t>	</a:t>
            </a:r>
            <a:r>
              <a:rPr lang="en-US" sz="1600">
                <a:solidFill>
                  <a:srgbClr val="4f81bd"/>
                </a:solidFill>
                <a:latin typeface="Calibri"/>
              </a:rPr>
              <a:t>	</a:t>
            </a:r>
            <a:r>
              <a:rPr lang="en-US" sz="1600">
                <a:solidFill>
                  <a:srgbClr val="4f81bd"/>
                </a:solidFill>
                <a:latin typeface="Calibri"/>
              </a:rPr>
              <a:t>	</a:t>
            </a:r>
            <a:r>
              <a:rPr lang="en-US" sz="1600">
                <a:solidFill>
                  <a:srgbClr val="4f81bd"/>
                </a:solidFill>
                <a:latin typeface="Calibri"/>
              </a:rPr>
              <a:t>	</a:t>
            </a:r>
            <a:r>
              <a:rPr lang="en-US" sz="1600">
                <a:solidFill>
                  <a:srgbClr val="4f81bd"/>
                </a:solidFill>
                <a:latin typeface="Calibri"/>
              </a:rPr>
              <a:t>	</a:t>
            </a:r>
            <a:r>
              <a:rPr lang="en-US" sz="1600">
                <a:solidFill>
                  <a:srgbClr val="4f81bd"/>
                </a:solidFill>
                <a:latin typeface="Calibri"/>
              </a:rPr>
              <a:t>Bologna,  March 28, 2014       </a:t>
            </a:r>
            <a:endParaRPr/>
          </a:p>
        </p:txBody>
      </p:sp>
      <p:pic>
        <p:nvPicPr>
          <p:cNvPr descr="" id="86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523880" y="2225880"/>
            <a:ext cx="6132960" cy="3450600"/>
          </a:xfrm>
          <a:prstGeom prst="rect">
            <a:avLst/>
          </a:prstGeom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61610091-4191-41B1-B1A1-91916101A14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181" name="CustomShape 2"/>
          <p:cNvSpPr/>
          <p:nvPr/>
        </p:nvSpPr>
        <p:spPr>
          <a:xfrm>
            <a:off x="1676520" y="304920"/>
            <a:ext cx="6933960" cy="685440"/>
          </a:xfrm>
          <a:prstGeom prst="rect">
            <a:avLst/>
          </a:prstGeom>
        </p:spPr>
        <p:txBody>
          <a:bodyPr anchor="ctr" bIns="45000" lIns="90000" rIns="90000" tIns="45000"/>
          <a:p>
            <a:pPr algn="r">
              <a:lnSpc>
                <a:spcPct val="100000"/>
              </a:lnSpc>
            </a:pPr>
            <a:r>
              <a:rPr lang="en-US" sz="2000">
                <a:solidFill>
                  <a:srgbClr val="4f81bd"/>
                </a:solidFill>
                <a:latin typeface="Calibri"/>
              </a:rPr>
              <a:t>Virtual Test Bench for Centrifugal Pumps</a:t>
            </a:r>
            <a:endParaRPr/>
          </a:p>
        </p:txBody>
      </p:sp>
      <p:pic>
        <p:nvPicPr>
          <p:cNvPr descr="" id="182" name="Immagine 1"/>
          <p:cNvPicPr/>
          <p:nvPr/>
        </p:nvPicPr>
        <p:blipFill>
          <a:blip r:embed="rId1"/>
          <a:stretch>
            <a:fillRect/>
          </a:stretch>
        </p:blipFill>
        <p:spPr>
          <a:xfrm>
            <a:off x="304920" y="152280"/>
            <a:ext cx="1066320" cy="1066320"/>
          </a:xfrm>
          <a:prstGeom prst="rect">
            <a:avLst/>
          </a:prstGeom>
        </p:spPr>
      </p:pic>
      <p:sp>
        <p:nvSpPr>
          <p:cNvPr id="183" name="Line 3"/>
          <p:cNvSpPr/>
          <p:nvPr/>
        </p:nvSpPr>
        <p:spPr>
          <a:xfrm>
            <a:off x="1523880" y="1066680"/>
            <a:ext cx="7238880" cy="0"/>
          </a:xfrm>
          <a:prstGeom prst="line">
            <a:avLst/>
          </a:prstGeom>
          <a:ln w="19080">
            <a:solidFill>
              <a:srgbClr val="4a7ebb"/>
            </a:solidFill>
            <a:round/>
          </a:ln>
        </p:spPr>
      </p:sp>
      <p:sp>
        <p:nvSpPr>
          <p:cNvPr id="184" name="CustomShape 4"/>
          <p:cNvSpPr/>
          <p:nvPr/>
        </p:nvSpPr>
        <p:spPr>
          <a:xfrm>
            <a:off x="914400" y="1905120"/>
            <a:ext cx="7632360" cy="5238720"/>
          </a:xfrm>
          <a:prstGeom prst="rect">
            <a:avLst/>
          </a:prstGeom>
        </p:spPr>
        <p:txBody>
          <a:bodyPr bIns="46800" lIns="90000" rIns="90000" tIns="46800"/>
          <a:p>
            <a:pPr algn="just">
              <a:lnSpc>
                <a:spcPct val="100000"/>
              </a:lnSpc>
            </a:pPr>
            <a:r>
              <a:rPr lang="en-US" sz="2000">
                <a:solidFill>
                  <a:srgbClr val="4f81bd"/>
                </a:solidFill>
                <a:latin typeface="Calibri"/>
              </a:rPr>
              <a:t>OpenPump is a pre-processing and a quantitative post processing software for centrifugal pumps CFD simulations</a:t>
            </a:r>
            <a:endParaRPr/>
          </a:p>
          <a:p>
            <a:pPr algn="just">
              <a:lnSpc>
                <a:spcPct val="100000"/>
              </a:lnSpc>
            </a:pPr>
            <a:r>
              <a:rPr lang="en-US" sz="2000">
                <a:solidFill>
                  <a:srgbClr val="4f81bd"/>
                </a:solidFill>
                <a:latin typeface="Calibri"/>
              </a:rPr>
              <a:t>It works with OpenFOAM ( first version with 1.6-ext 2010, upgraded to 2.1 on 2013) which is its solver software.</a:t>
            </a:r>
            <a:endParaRPr/>
          </a:p>
          <a:p>
            <a:pPr algn="just">
              <a:lnSpc>
                <a:spcPct val="100000"/>
              </a:lnSpc>
            </a:pPr>
            <a:r>
              <a:rPr lang="en-US" sz="2000">
                <a:solidFill>
                  <a:srgbClr val="4f81bd"/>
                </a:solidFill>
                <a:latin typeface="Calibri"/>
              </a:rPr>
              <a:t>OpenPum has been conceived to perform several CFD calculation in a row on the same geometry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en-US" sz="2000">
                <a:solidFill>
                  <a:srgbClr val="4f81bd"/>
                </a:solidFill>
                <a:latin typeface="Calibri"/>
              </a:rPr>
              <a:t>OpenPump aims at providing the analyst with the pumping curve (pressure drop over volume flow) automatically starting from the mesh file and the pumping parameters (rpm and volume flows)</a:t>
            </a:r>
            <a:endParaRPr/>
          </a:p>
          <a:p>
            <a:pPr algn="just">
              <a:lnSpc>
                <a:spcPct val="100000"/>
              </a:lnSpc>
            </a:pPr>
            <a:r>
              <a:rPr lang="en-US" sz="2000">
                <a:solidFill>
                  <a:srgbClr val="4f81bd"/>
                </a:solidFill>
                <a:latin typeface="Calibri"/>
              </a:rPr>
              <a:t>OpenPump automatically chooses when the solver reaches convergence criteria for the actual calculation by means of a coupling algorithm with OpenFOAM then jumps to the next simulation scheduled.</a:t>
            </a:r>
            <a:endParaRPr/>
          </a:p>
        </p:txBody>
      </p:sp>
      <p:sp>
        <p:nvSpPr>
          <p:cNvPr id="185" name="CustomShape 5"/>
          <p:cNvSpPr/>
          <p:nvPr/>
        </p:nvSpPr>
        <p:spPr>
          <a:xfrm>
            <a:off x="2743200" y="1219320"/>
            <a:ext cx="3823920" cy="459720"/>
          </a:xfrm>
          <a:prstGeom prst="rect">
            <a:avLst/>
          </a:prstGeom>
        </p:spPr>
        <p:txBody>
          <a:bodyPr bIns="46800" lIns="90000" rIns="90000" tIns="46800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4f81bd"/>
                </a:solidFill>
                <a:latin typeface="Calibri"/>
              </a:rPr>
              <a:t>OpenPump description </a:t>
            </a:r>
            <a:endParaRPr/>
          </a:p>
        </p:txBody>
      </p:sp>
      <p:sp>
        <p:nvSpPr>
          <p:cNvPr id="186" name="Line 6"/>
          <p:cNvSpPr/>
          <p:nvPr/>
        </p:nvSpPr>
        <p:spPr>
          <a:xfrm>
            <a:off x="533160" y="6324480"/>
            <a:ext cx="8229600" cy="0"/>
          </a:xfrm>
          <a:prstGeom prst="line">
            <a:avLst/>
          </a:prstGeom>
          <a:ln w="19080">
            <a:solidFill>
              <a:srgbClr val="4a7ebb"/>
            </a:solidFill>
            <a:round/>
          </a:ln>
        </p:spPr>
      </p:sp>
      <p:sp>
        <p:nvSpPr>
          <p:cNvPr id="187" name="CustomShape 7"/>
          <p:cNvSpPr/>
          <p:nvPr/>
        </p:nvSpPr>
        <p:spPr>
          <a:xfrm>
            <a:off x="4724280" y="6400800"/>
            <a:ext cx="3660480" cy="3427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400">
                <a:solidFill>
                  <a:srgbClr val="4f81bd"/>
                </a:solidFill>
                <a:latin typeface="Calibri"/>
              </a:rPr>
              <a:t>5th PRACE INDUSTRIAL EXECUTIVE SEMINAR</a:t>
            </a:r>
            <a:endParaRPr/>
          </a:p>
        </p:txBody>
      </p:sp>
      <p:sp>
        <p:nvSpPr>
          <p:cNvPr id="188" name="TextShape 8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898989"/>
                </a:solidFill>
                <a:latin typeface="Calibri"/>
              </a:rPr>
              <a:t>Bologna, March 28, 2014</a:t>
            </a:r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21D131E1-C1E1-4151-91B1-A131916111E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190" name="CustomShape 2"/>
          <p:cNvSpPr/>
          <p:nvPr/>
        </p:nvSpPr>
        <p:spPr>
          <a:xfrm>
            <a:off x="1676520" y="304920"/>
            <a:ext cx="6933960" cy="685440"/>
          </a:xfrm>
          <a:prstGeom prst="rect">
            <a:avLst/>
          </a:prstGeom>
        </p:spPr>
        <p:txBody>
          <a:bodyPr anchor="ctr" bIns="45000" lIns="90000" rIns="90000" tIns="45000"/>
          <a:p>
            <a:pPr algn="r">
              <a:lnSpc>
                <a:spcPct val="100000"/>
              </a:lnSpc>
            </a:pPr>
            <a:r>
              <a:rPr lang="en-US" sz="2000">
                <a:solidFill>
                  <a:srgbClr val="4f81bd"/>
                </a:solidFill>
                <a:latin typeface="Calibri"/>
              </a:rPr>
              <a:t>Virtual Test Bench for Centrifugal Pumps</a:t>
            </a:r>
            <a:endParaRPr/>
          </a:p>
        </p:txBody>
      </p:sp>
      <p:pic>
        <p:nvPicPr>
          <p:cNvPr descr="" id="191" name="Immagine 1"/>
          <p:cNvPicPr/>
          <p:nvPr/>
        </p:nvPicPr>
        <p:blipFill>
          <a:blip r:embed="rId1"/>
          <a:stretch>
            <a:fillRect/>
          </a:stretch>
        </p:blipFill>
        <p:spPr>
          <a:xfrm>
            <a:off x="304920" y="152280"/>
            <a:ext cx="1066320" cy="1066320"/>
          </a:xfrm>
          <a:prstGeom prst="rect">
            <a:avLst/>
          </a:prstGeom>
        </p:spPr>
      </p:pic>
      <p:sp>
        <p:nvSpPr>
          <p:cNvPr id="192" name="Line 3"/>
          <p:cNvSpPr/>
          <p:nvPr/>
        </p:nvSpPr>
        <p:spPr>
          <a:xfrm>
            <a:off x="1523880" y="1066680"/>
            <a:ext cx="7238880" cy="0"/>
          </a:xfrm>
          <a:prstGeom prst="line">
            <a:avLst/>
          </a:prstGeom>
          <a:ln w="19080">
            <a:solidFill>
              <a:srgbClr val="4a7ebb"/>
            </a:solidFill>
            <a:round/>
          </a:ln>
        </p:spPr>
      </p:sp>
      <p:sp>
        <p:nvSpPr>
          <p:cNvPr id="193" name="CustomShape 4"/>
          <p:cNvSpPr/>
          <p:nvPr/>
        </p:nvSpPr>
        <p:spPr>
          <a:xfrm>
            <a:off x="2743200" y="1219320"/>
            <a:ext cx="3823920" cy="824760"/>
          </a:xfrm>
          <a:prstGeom prst="rect">
            <a:avLst/>
          </a:prstGeom>
        </p:spPr>
        <p:txBody>
          <a:bodyPr bIns="46800" lIns="90000" rIns="90000" tIns="46800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4f81bd"/>
                </a:solidFill>
                <a:latin typeface="Calibri"/>
              </a:rPr>
              <a:t>OpenPump software tools </a:t>
            </a:r>
            <a:endParaRPr/>
          </a:p>
        </p:txBody>
      </p:sp>
      <p:sp>
        <p:nvSpPr>
          <p:cNvPr id="194" name="Line 5"/>
          <p:cNvSpPr/>
          <p:nvPr/>
        </p:nvSpPr>
        <p:spPr>
          <a:xfrm>
            <a:off x="533160" y="6324480"/>
            <a:ext cx="8229600" cy="0"/>
          </a:xfrm>
          <a:prstGeom prst="line">
            <a:avLst/>
          </a:prstGeom>
          <a:ln w="19080">
            <a:solidFill>
              <a:srgbClr val="4a7ebb"/>
            </a:solidFill>
            <a:round/>
          </a:ln>
        </p:spPr>
      </p:sp>
      <p:sp>
        <p:nvSpPr>
          <p:cNvPr id="195" name="CustomShape 6"/>
          <p:cNvSpPr/>
          <p:nvPr/>
        </p:nvSpPr>
        <p:spPr>
          <a:xfrm>
            <a:off x="4724280" y="6400800"/>
            <a:ext cx="3660480" cy="3427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400">
                <a:solidFill>
                  <a:srgbClr val="4f81bd"/>
                </a:solidFill>
                <a:latin typeface="Calibri"/>
              </a:rPr>
              <a:t>5th PRACE INDUSTRIAL EXECUTIVE SEMINAR</a:t>
            </a:r>
            <a:endParaRPr/>
          </a:p>
        </p:txBody>
      </p:sp>
      <p:sp>
        <p:nvSpPr>
          <p:cNvPr id="196" name="TextShape 7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898989"/>
                </a:solidFill>
                <a:latin typeface="Calibri"/>
              </a:rPr>
              <a:t>Bologna, March 28, 2014</a:t>
            </a:r>
            <a:endParaRPr/>
          </a:p>
        </p:txBody>
      </p:sp>
      <p:pic>
        <p:nvPicPr>
          <p:cNvPr descr="" id="197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035000" y="3255840"/>
            <a:ext cx="1123560" cy="1296720"/>
          </a:xfrm>
          <a:prstGeom prst="rect">
            <a:avLst/>
          </a:prstGeom>
        </p:spPr>
      </p:pic>
      <p:pic>
        <p:nvPicPr>
          <p:cNvPr descr="" id="198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3429000" y="2895480"/>
            <a:ext cx="2285640" cy="485280"/>
          </a:xfrm>
          <a:prstGeom prst="rect">
            <a:avLst/>
          </a:prstGeom>
        </p:spPr>
      </p:pic>
      <p:pic>
        <p:nvPicPr>
          <p:cNvPr descr="" id="199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6192720" y="3146400"/>
            <a:ext cx="2093400" cy="1230120"/>
          </a:xfrm>
          <a:prstGeom prst="rect">
            <a:avLst/>
          </a:prstGeom>
        </p:spPr>
      </p:pic>
      <p:sp>
        <p:nvSpPr>
          <p:cNvPr id="200" name="CustomShape 8"/>
          <p:cNvSpPr/>
          <p:nvPr/>
        </p:nvSpPr>
        <p:spPr>
          <a:xfrm>
            <a:off x="6553080" y="4408560"/>
            <a:ext cx="1599840" cy="49824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Calibri"/>
                <a:ea typeface="Microsoft YaHei"/>
              </a:rPr>
              <a:t>GnuPlot</a:t>
            </a:r>
            <a:endParaRPr/>
          </a:p>
        </p:txBody>
      </p:sp>
      <p:pic>
        <p:nvPicPr>
          <p:cNvPr descr="" id="201" name="Picture 14"/>
          <p:cNvPicPr/>
          <p:nvPr/>
        </p:nvPicPr>
        <p:blipFill>
          <a:blip r:embed="rId5"/>
          <a:stretch>
            <a:fillRect/>
          </a:stretch>
        </p:blipFill>
        <p:spPr>
          <a:xfrm>
            <a:off x="3352680" y="4292640"/>
            <a:ext cx="2437920" cy="1228320"/>
          </a:xfrm>
          <a:prstGeom prst="rect">
            <a:avLst/>
          </a:prstGeom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D14161D1-6121-41E1-B1D1-8111F1E1B1F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203" name="CustomShape 2"/>
          <p:cNvSpPr/>
          <p:nvPr/>
        </p:nvSpPr>
        <p:spPr>
          <a:xfrm>
            <a:off x="1676520" y="304920"/>
            <a:ext cx="6933960" cy="685440"/>
          </a:xfrm>
          <a:prstGeom prst="rect">
            <a:avLst/>
          </a:prstGeom>
        </p:spPr>
        <p:txBody>
          <a:bodyPr anchor="ctr" bIns="45000" lIns="90000" rIns="90000" tIns="45000"/>
          <a:p>
            <a:pPr algn="r">
              <a:lnSpc>
                <a:spcPct val="100000"/>
              </a:lnSpc>
            </a:pPr>
            <a:r>
              <a:rPr lang="en-US" sz="2000">
                <a:solidFill>
                  <a:srgbClr val="4f81bd"/>
                </a:solidFill>
                <a:latin typeface="Calibri"/>
              </a:rPr>
              <a:t>Virtual Test Bench for Centrifugal Pumps</a:t>
            </a:r>
            <a:endParaRPr/>
          </a:p>
        </p:txBody>
      </p:sp>
      <p:pic>
        <p:nvPicPr>
          <p:cNvPr descr="" id="204" name="Immagine 1"/>
          <p:cNvPicPr/>
          <p:nvPr/>
        </p:nvPicPr>
        <p:blipFill>
          <a:blip r:embed="rId1"/>
          <a:stretch>
            <a:fillRect/>
          </a:stretch>
        </p:blipFill>
        <p:spPr>
          <a:xfrm>
            <a:off x="304920" y="152280"/>
            <a:ext cx="1066320" cy="1066320"/>
          </a:xfrm>
          <a:prstGeom prst="rect">
            <a:avLst/>
          </a:prstGeom>
        </p:spPr>
      </p:pic>
      <p:sp>
        <p:nvSpPr>
          <p:cNvPr id="205" name="Line 3"/>
          <p:cNvSpPr/>
          <p:nvPr/>
        </p:nvSpPr>
        <p:spPr>
          <a:xfrm>
            <a:off x="1523880" y="1066680"/>
            <a:ext cx="7238880" cy="0"/>
          </a:xfrm>
          <a:prstGeom prst="line">
            <a:avLst/>
          </a:prstGeom>
          <a:ln w="19080">
            <a:solidFill>
              <a:srgbClr val="4a7ebb"/>
            </a:solidFill>
            <a:round/>
          </a:ln>
        </p:spPr>
      </p:sp>
      <p:sp>
        <p:nvSpPr>
          <p:cNvPr id="206" name="CustomShape 4"/>
          <p:cNvSpPr/>
          <p:nvPr/>
        </p:nvSpPr>
        <p:spPr>
          <a:xfrm>
            <a:off x="684360" y="4076640"/>
            <a:ext cx="7200720" cy="2231640"/>
          </a:xfrm>
          <a:prstGeom prst="rect">
            <a:avLst>
              <a:gd fmla="val 16667" name="adj"/>
            </a:avLst>
          </a:prstGeom>
          <a:solidFill>
            <a:srgbClr val="00b8ff"/>
          </a:solidFill>
          <a:ln w="19080">
            <a:solidFill>
              <a:srgbClr val="1f497d"/>
            </a:solidFill>
            <a:round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Calibri"/>
              </a:rPr>
              <a:t>1- Residuals, pressure, torque plots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Calibri"/>
              </a:rPr>
              <a:t>2- Summary log of the executables launched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Calibri"/>
              </a:rPr>
              <a:t>3- Summary log of each run:</a:t>
            </a:r>
            <a:endParaRPr/>
          </a:p>
          <a:p>
            <a:pPr algn="ctr">
              <a:lnSpc>
                <a:spcPct val="100000"/>
              </a:lnSpc>
              <a:buFont typeface="StarSymbol"/>
              <a:buChar char="-"/>
            </a:pPr>
            <a:r>
              <a:rPr lang="en-US" sz="1200">
                <a:solidFill>
                  <a:srgbClr val="000000"/>
                </a:solidFill>
                <a:latin typeface="Calibri"/>
              </a:rPr>
              <a:t>Pressure on inlet and outlet surfaces</a:t>
            </a:r>
            <a:endParaRPr/>
          </a:p>
          <a:p>
            <a:pPr algn="ctr">
              <a:lnSpc>
                <a:spcPct val="100000"/>
              </a:lnSpc>
              <a:buFont typeface="StarSymbol"/>
              <a:buChar char="-"/>
            </a:pPr>
            <a:r>
              <a:rPr lang="en-US" sz="12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200">
                <a:solidFill>
                  <a:srgbClr val="000000"/>
                </a:solidFill>
                <a:latin typeface="Calibri"/>
              </a:rPr>
              <a:t>Torque on rotor walls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Calibri"/>
              </a:rPr>
              <a:t>3- VTK format of fluid dynamics fields for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Calibri"/>
              </a:rPr>
              <a:t>Graphical post-processing by means of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Calibri"/>
              </a:rPr>
              <a:t>Paraview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descr="" id="207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5724360" y="5300640"/>
            <a:ext cx="1379160" cy="975960"/>
          </a:xfrm>
          <a:prstGeom prst="rect">
            <a:avLst/>
          </a:prstGeom>
        </p:spPr>
      </p:pic>
      <p:sp>
        <p:nvSpPr>
          <p:cNvPr id="208" name="CustomShape 5"/>
          <p:cNvSpPr/>
          <p:nvPr/>
        </p:nvSpPr>
        <p:spPr>
          <a:xfrm>
            <a:off x="2666880" y="990720"/>
            <a:ext cx="3823920" cy="459720"/>
          </a:xfrm>
          <a:prstGeom prst="rect">
            <a:avLst/>
          </a:prstGeom>
        </p:spPr>
        <p:txBody>
          <a:bodyPr bIns="46800" lIns="90000" rIns="90000" tIns="46800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4f81bd"/>
                </a:solidFill>
                <a:latin typeface="Calibri"/>
              </a:rPr>
              <a:t>How OpenPump works</a:t>
            </a:r>
            <a:endParaRPr/>
          </a:p>
        </p:txBody>
      </p:sp>
      <p:sp>
        <p:nvSpPr>
          <p:cNvPr id="209" name="CustomShape 6"/>
          <p:cNvSpPr/>
          <p:nvPr/>
        </p:nvSpPr>
        <p:spPr>
          <a:xfrm>
            <a:off x="179280" y="2637000"/>
            <a:ext cx="1728360" cy="504360"/>
          </a:xfrm>
          <a:prstGeom prst="rect">
            <a:avLst>
              <a:gd fmla="val 16667" name="adj"/>
            </a:avLst>
          </a:prstGeom>
          <a:solidFill>
            <a:srgbClr val="00b8ff"/>
          </a:solidFill>
          <a:ln w="19080">
            <a:solidFill>
              <a:srgbClr val="1f497d"/>
            </a:solidFill>
            <a:round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ANSYS Mesher</a:t>
            </a:r>
            <a:endParaRPr/>
          </a:p>
        </p:txBody>
      </p:sp>
      <p:sp>
        <p:nvSpPr>
          <p:cNvPr id="210" name="CustomShape 7"/>
          <p:cNvSpPr/>
          <p:nvPr/>
        </p:nvSpPr>
        <p:spPr>
          <a:xfrm>
            <a:off x="3276720" y="1371600"/>
            <a:ext cx="2447640" cy="1819080"/>
          </a:xfrm>
          <a:prstGeom prst="rect">
            <a:avLst>
              <a:gd fmla="val 16667" name="adj"/>
            </a:avLst>
          </a:prstGeom>
          <a:solidFill>
            <a:srgbClr val="00b8ff"/>
          </a:solidFill>
          <a:ln w="19080">
            <a:solidFill>
              <a:srgbClr val="1f497d"/>
            </a:solidFill>
            <a:round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Calibri"/>
              </a:rPr>
              <a:t>OpenPump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Calibri"/>
              </a:rPr>
              <a:t>1- Creates OF case and dictionaries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Calibri"/>
              </a:rPr>
              <a:t>2- Converts mesh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Calibri"/>
              </a:rPr>
              <a:t>3- Checks convergence, stop current run and perform next run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Calibri"/>
              </a:rPr>
              <a:t>4- Creates  run logs and residual plot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Calibri"/>
              </a:rPr>
              <a:t>5- Creates output files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11" name="CustomShape 8"/>
          <p:cNvSpPr/>
          <p:nvPr/>
        </p:nvSpPr>
        <p:spPr>
          <a:xfrm>
            <a:off x="7380360" y="1557360"/>
            <a:ext cx="1368000" cy="1294920"/>
          </a:xfrm>
          <a:prstGeom prst="rect">
            <a:avLst>
              <a:gd fmla="val 16667" name="adj"/>
            </a:avLst>
          </a:prstGeom>
          <a:solidFill>
            <a:srgbClr val="00b8ff"/>
          </a:solidFill>
          <a:ln w="19080">
            <a:solidFill>
              <a:srgbClr val="1f497d"/>
            </a:solidFill>
            <a:round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</a:rPr>
              <a:t>OpenFOAM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</a:rPr>
              <a:t>Runs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</a:rPr>
              <a:t>MRFPisoFoam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12" name="CustomShape 9"/>
          <p:cNvSpPr/>
          <p:nvPr/>
        </p:nvSpPr>
        <p:spPr>
          <a:xfrm>
            <a:off x="5724360" y="1628640"/>
            <a:ext cx="1655280" cy="431280"/>
          </a:xfrm>
          <a:prstGeom prst="rect">
            <a:avLst>
              <a:gd fmla="val 50000" name="adj1"/>
              <a:gd fmla="val 49991" name="adj2"/>
            </a:avLst>
          </a:prstGeom>
          <a:solidFill>
            <a:srgbClr val="00b8ff"/>
          </a:solidFill>
          <a:ln w="12600">
            <a:solidFill>
              <a:srgbClr val="1f497d"/>
            </a:solidFill>
            <a:round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Calibri"/>
              </a:rPr>
              <a:t>OpenFOAM case</a:t>
            </a:r>
            <a:endParaRPr/>
          </a:p>
        </p:txBody>
      </p:sp>
      <p:sp>
        <p:nvSpPr>
          <p:cNvPr id="213" name="CustomShape 10"/>
          <p:cNvSpPr/>
          <p:nvPr/>
        </p:nvSpPr>
        <p:spPr>
          <a:xfrm>
            <a:off x="1979640" y="2565360"/>
            <a:ext cx="1223640" cy="576000"/>
          </a:xfrm>
          <a:prstGeom prst="rect">
            <a:avLst>
              <a:gd fmla="val 50000" name="adj1"/>
              <a:gd fmla="val 49972" name="adj2"/>
            </a:avLst>
          </a:prstGeom>
          <a:solidFill>
            <a:srgbClr val="00b8ff"/>
          </a:solidFill>
          <a:ln w="19080">
            <a:solidFill>
              <a:srgbClr val="1f497d"/>
            </a:solidFill>
            <a:round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Calibri"/>
              </a:rPr>
              <a:t>mesh.msh</a:t>
            </a:r>
            <a:endParaRPr/>
          </a:p>
        </p:txBody>
      </p:sp>
      <p:sp>
        <p:nvSpPr>
          <p:cNvPr id="214" name="CustomShape 11"/>
          <p:cNvSpPr/>
          <p:nvPr/>
        </p:nvSpPr>
        <p:spPr>
          <a:xfrm>
            <a:off x="3708360" y="3213000"/>
            <a:ext cx="1510920" cy="863280"/>
          </a:xfrm>
          <a:prstGeom prst="rect">
            <a:avLst>
              <a:gd fmla="val 50000" name="adj1"/>
              <a:gd fmla="val 50000" name="adj2"/>
            </a:avLst>
          </a:prstGeom>
          <a:solidFill>
            <a:srgbClr val="00b8ff"/>
          </a:solidFill>
          <a:ln w="19080">
            <a:solidFill>
              <a:srgbClr val="1f497d"/>
            </a:solidFill>
            <a:round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Calibri"/>
              </a:rPr>
              <a:t>Outputs</a:t>
            </a:r>
            <a:endParaRPr/>
          </a:p>
        </p:txBody>
      </p:sp>
      <p:sp>
        <p:nvSpPr>
          <p:cNvPr id="215" name="CustomShape 12"/>
          <p:cNvSpPr/>
          <p:nvPr/>
        </p:nvSpPr>
        <p:spPr>
          <a:xfrm>
            <a:off x="179280" y="1628640"/>
            <a:ext cx="1439640" cy="504360"/>
          </a:xfrm>
          <a:prstGeom prst="rect">
            <a:avLst>
              <a:gd fmla="val 16667" name="adj"/>
            </a:avLst>
          </a:prstGeom>
          <a:solidFill>
            <a:srgbClr val="00b8ff"/>
          </a:solidFill>
          <a:ln w="19080">
            <a:solidFill>
              <a:srgbClr val="1f497d"/>
            </a:solidFill>
            <a:round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CFD Analyst</a:t>
            </a:r>
            <a:endParaRPr/>
          </a:p>
        </p:txBody>
      </p:sp>
      <p:sp>
        <p:nvSpPr>
          <p:cNvPr id="216" name="CustomShape 13"/>
          <p:cNvSpPr/>
          <p:nvPr/>
        </p:nvSpPr>
        <p:spPr>
          <a:xfrm>
            <a:off x="1763640" y="1628640"/>
            <a:ext cx="1512360" cy="576000"/>
          </a:xfrm>
          <a:prstGeom prst="rect">
            <a:avLst>
              <a:gd fmla="val 50000" name="adj1"/>
              <a:gd fmla="val 50003" name="adj2"/>
            </a:avLst>
          </a:prstGeom>
          <a:solidFill>
            <a:srgbClr val="00b8ff"/>
          </a:solidFill>
          <a:ln w="19080">
            <a:solidFill>
              <a:srgbClr val="1f497d"/>
            </a:solidFill>
            <a:round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Calibri"/>
              </a:rPr>
              <a:t>Pumping parameters</a:t>
            </a:r>
            <a:endParaRPr/>
          </a:p>
        </p:txBody>
      </p:sp>
      <p:sp>
        <p:nvSpPr>
          <p:cNvPr id="217" name="CustomShape 14"/>
          <p:cNvSpPr/>
          <p:nvPr/>
        </p:nvSpPr>
        <p:spPr>
          <a:xfrm>
            <a:off x="5724360" y="1989000"/>
            <a:ext cx="1655280" cy="934560"/>
          </a:xfrm>
          <a:prstGeom prst="rect">
            <a:avLst>
              <a:gd fmla="val 50000" name="adj1"/>
              <a:gd fmla="val 50041" name="adj2"/>
            </a:avLst>
          </a:prstGeom>
          <a:solidFill>
            <a:srgbClr val="00b8ff"/>
          </a:solidFill>
          <a:ln w="19080">
            <a:solidFill>
              <a:srgbClr val="1f497d"/>
            </a:solidFill>
            <a:round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Calibri"/>
              </a:rPr>
              <a:t>Convergence parameters</a:t>
            </a:r>
            <a:endParaRPr/>
          </a:p>
        </p:txBody>
      </p:sp>
      <p:pic>
        <p:nvPicPr>
          <p:cNvPr descr="" id="21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403280" y="5157720"/>
            <a:ext cx="1439640" cy="1079280"/>
          </a:xfrm>
          <a:prstGeom prst="rect">
            <a:avLst/>
          </a:prstGeom>
        </p:spPr>
      </p:pic>
      <p:pic>
        <p:nvPicPr>
          <p:cNvPr descr="" id="219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5718240" y="4149720"/>
            <a:ext cx="1895040" cy="1079280"/>
          </a:xfrm>
          <a:prstGeom prst="rect">
            <a:avLst/>
          </a:prstGeom>
        </p:spPr>
      </p:pic>
      <p:pic>
        <p:nvPicPr>
          <p:cNvPr descr="" id="220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900000" y="4221000"/>
            <a:ext cx="1558440" cy="1169640"/>
          </a:xfrm>
          <a:prstGeom prst="rect">
            <a:avLst/>
          </a:prstGeom>
        </p:spPr>
      </p:pic>
      <p:sp>
        <p:nvSpPr>
          <p:cNvPr id="221" name="Line 15"/>
          <p:cNvSpPr/>
          <p:nvPr/>
        </p:nvSpPr>
        <p:spPr>
          <a:xfrm>
            <a:off x="533160" y="6324480"/>
            <a:ext cx="8229600" cy="0"/>
          </a:xfrm>
          <a:prstGeom prst="line">
            <a:avLst/>
          </a:prstGeom>
          <a:ln w="19080">
            <a:solidFill>
              <a:srgbClr val="4a7ebb"/>
            </a:solidFill>
            <a:round/>
          </a:ln>
        </p:spPr>
      </p:sp>
      <p:sp>
        <p:nvSpPr>
          <p:cNvPr id="222" name="CustomShape 16"/>
          <p:cNvSpPr/>
          <p:nvPr/>
        </p:nvSpPr>
        <p:spPr>
          <a:xfrm>
            <a:off x="4724280" y="6400800"/>
            <a:ext cx="3660480" cy="3427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400">
                <a:solidFill>
                  <a:srgbClr val="4f81bd"/>
                </a:solidFill>
                <a:latin typeface="Calibri"/>
              </a:rPr>
              <a:t>5th PRACE INDUSTRIAL EXECUTIVE SEMINAR</a:t>
            </a:r>
            <a:endParaRPr/>
          </a:p>
        </p:txBody>
      </p:sp>
      <p:sp>
        <p:nvSpPr>
          <p:cNvPr id="223" name="TextShape 17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898989"/>
                </a:solidFill>
                <a:latin typeface="Calibri"/>
              </a:rPr>
              <a:t>Bologna, March 28, 2014</a:t>
            </a: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21610111-F1A1-41A1-B1A1-4181413171B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225" name="CustomShape 2"/>
          <p:cNvSpPr/>
          <p:nvPr/>
        </p:nvSpPr>
        <p:spPr>
          <a:xfrm>
            <a:off x="1676520" y="304920"/>
            <a:ext cx="6933960" cy="685440"/>
          </a:xfrm>
          <a:prstGeom prst="rect">
            <a:avLst/>
          </a:prstGeom>
        </p:spPr>
        <p:txBody>
          <a:bodyPr anchor="ctr" bIns="45000" lIns="90000" rIns="90000" tIns="45000"/>
          <a:p>
            <a:pPr algn="r">
              <a:lnSpc>
                <a:spcPct val="100000"/>
              </a:lnSpc>
            </a:pPr>
            <a:r>
              <a:rPr lang="en-US" sz="2000">
                <a:solidFill>
                  <a:srgbClr val="4f81bd"/>
                </a:solidFill>
                <a:latin typeface="Calibri"/>
              </a:rPr>
              <a:t>Virtual Test Bench for Centrifugal Pumps</a:t>
            </a:r>
            <a:endParaRPr/>
          </a:p>
        </p:txBody>
      </p:sp>
      <p:pic>
        <p:nvPicPr>
          <p:cNvPr descr="" id="226" name="Immagine 1"/>
          <p:cNvPicPr/>
          <p:nvPr/>
        </p:nvPicPr>
        <p:blipFill>
          <a:blip r:embed="rId1"/>
          <a:stretch>
            <a:fillRect/>
          </a:stretch>
        </p:blipFill>
        <p:spPr>
          <a:xfrm>
            <a:off x="304920" y="152280"/>
            <a:ext cx="1066320" cy="1066320"/>
          </a:xfrm>
          <a:prstGeom prst="rect">
            <a:avLst/>
          </a:prstGeom>
        </p:spPr>
      </p:pic>
      <p:sp>
        <p:nvSpPr>
          <p:cNvPr id="227" name="Line 3"/>
          <p:cNvSpPr/>
          <p:nvPr/>
        </p:nvSpPr>
        <p:spPr>
          <a:xfrm>
            <a:off x="1523880" y="1066680"/>
            <a:ext cx="7238880" cy="0"/>
          </a:xfrm>
          <a:prstGeom prst="line">
            <a:avLst/>
          </a:prstGeom>
          <a:ln w="19080">
            <a:solidFill>
              <a:srgbClr val="4a7ebb"/>
            </a:solidFill>
            <a:round/>
          </a:ln>
        </p:spPr>
      </p:sp>
      <p:sp>
        <p:nvSpPr>
          <p:cNvPr id="228" name="CustomShape 4"/>
          <p:cNvSpPr/>
          <p:nvPr/>
        </p:nvSpPr>
        <p:spPr>
          <a:xfrm>
            <a:off x="2556000" y="1052640"/>
            <a:ext cx="3823920" cy="459720"/>
          </a:xfrm>
          <a:prstGeom prst="rect">
            <a:avLst/>
          </a:prstGeom>
        </p:spPr>
        <p:txBody>
          <a:bodyPr bIns="46800" lIns="90000" rIns="90000" tIns="46800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4f81bd"/>
                </a:solidFill>
                <a:latin typeface="Calibri"/>
              </a:rPr>
              <a:t>OpenPump GUI  1.0</a:t>
            </a:r>
            <a:endParaRPr/>
          </a:p>
        </p:txBody>
      </p:sp>
      <p:pic>
        <p:nvPicPr>
          <p:cNvPr descr="" id="229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676520" y="1523880"/>
            <a:ext cx="5790960" cy="4704840"/>
          </a:xfrm>
          <a:prstGeom prst="rect">
            <a:avLst/>
          </a:prstGeom>
        </p:spPr>
      </p:pic>
      <p:sp>
        <p:nvSpPr>
          <p:cNvPr id="230" name="CustomShape 5"/>
          <p:cNvSpPr/>
          <p:nvPr/>
        </p:nvSpPr>
        <p:spPr>
          <a:xfrm>
            <a:off x="1371600" y="3352680"/>
            <a:ext cx="5760720" cy="576000"/>
          </a:xfrm>
          <a:prstGeom prst="rect">
            <a:avLst>
              <a:gd fmla="val 16667" name="adj"/>
            </a:avLst>
          </a:prstGeom>
          <a:ln w="15840">
            <a:solidFill>
              <a:srgbClr val="1f497d"/>
            </a:solidFill>
            <a:round/>
          </a:ln>
        </p:spPr>
      </p:sp>
      <p:sp>
        <p:nvSpPr>
          <p:cNvPr id="231" name="CustomShape 6"/>
          <p:cNvSpPr/>
          <p:nvPr/>
        </p:nvSpPr>
        <p:spPr>
          <a:xfrm>
            <a:off x="4876920" y="1905120"/>
            <a:ext cx="2808000" cy="1152000"/>
          </a:xfrm>
          <a:prstGeom prst="rect">
            <a:avLst>
              <a:gd fmla="val 16667" name="adj"/>
            </a:avLst>
          </a:prstGeom>
          <a:ln w="15840">
            <a:solidFill>
              <a:srgbClr val="1f497d"/>
            </a:solidFill>
            <a:round/>
          </a:ln>
        </p:spPr>
      </p:sp>
      <p:sp>
        <p:nvSpPr>
          <p:cNvPr id="232" name="CustomShape 7"/>
          <p:cNvSpPr/>
          <p:nvPr/>
        </p:nvSpPr>
        <p:spPr>
          <a:xfrm>
            <a:off x="1828800" y="2971800"/>
            <a:ext cx="2015640" cy="215640"/>
          </a:xfrm>
          <a:prstGeom prst="rect">
            <a:avLst>
              <a:gd fmla="val 16667" name="adj"/>
            </a:avLst>
          </a:prstGeom>
          <a:ln w="15840">
            <a:solidFill>
              <a:srgbClr val="1f497d"/>
            </a:solidFill>
            <a:round/>
          </a:ln>
        </p:spPr>
      </p:sp>
      <p:sp>
        <p:nvSpPr>
          <p:cNvPr id="233" name="CustomShape 8"/>
          <p:cNvSpPr/>
          <p:nvPr/>
        </p:nvSpPr>
        <p:spPr>
          <a:xfrm>
            <a:off x="7772400" y="1828800"/>
            <a:ext cx="1079280" cy="1225080"/>
          </a:xfrm>
          <a:prstGeom prst="rect">
            <a:avLst>
              <a:gd fmla="val 50000" name="adj1"/>
              <a:gd fmla="val 50000" name="adj2"/>
            </a:avLst>
          </a:prstGeom>
          <a:solidFill>
            <a:srgbClr val="4f81bd"/>
          </a:solidFill>
          <a:ln w="15840">
            <a:solidFill>
              <a:srgbClr val="1f497d"/>
            </a:solidFill>
            <a:round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Calibri"/>
              </a:rPr>
              <a:t>Up to 4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Calibri"/>
              </a:rPr>
              <a:t>different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Calibri"/>
              </a:rPr>
              <a:t>meshes</a:t>
            </a:r>
            <a:endParaRPr/>
          </a:p>
        </p:txBody>
      </p:sp>
      <p:sp>
        <p:nvSpPr>
          <p:cNvPr id="234" name="CustomShape 9"/>
          <p:cNvSpPr/>
          <p:nvPr/>
        </p:nvSpPr>
        <p:spPr>
          <a:xfrm>
            <a:off x="152280" y="2971800"/>
            <a:ext cx="1193400" cy="1366560"/>
          </a:xfrm>
          <a:prstGeom prst="rect">
            <a:avLst>
              <a:gd fmla="val 50000" name="adj1"/>
              <a:gd fmla="val 50000" name="adj2"/>
            </a:avLst>
          </a:prstGeom>
          <a:solidFill>
            <a:srgbClr val="4f81bd"/>
          </a:solidFill>
          <a:ln w="15840">
            <a:solidFill>
              <a:srgbClr val="1f497d"/>
            </a:solidFill>
            <a:round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US" sz="1100">
                <a:solidFill>
                  <a:srgbClr val="000000"/>
                </a:solidFill>
                <a:latin typeface="Calibri"/>
              </a:rPr>
              <a:t>Up to 5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100">
                <a:solidFill>
                  <a:srgbClr val="000000"/>
                </a:solidFill>
                <a:latin typeface="Calibri"/>
              </a:rPr>
              <a:t>flow per each mesh</a:t>
            </a:r>
            <a:endParaRPr/>
          </a:p>
        </p:txBody>
      </p:sp>
      <p:sp>
        <p:nvSpPr>
          <p:cNvPr id="235" name="CustomShape 10"/>
          <p:cNvSpPr/>
          <p:nvPr/>
        </p:nvSpPr>
        <p:spPr>
          <a:xfrm>
            <a:off x="1295280" y="2666880"/>
            <a:ext cx="504360" cy="288720"/>
          </a:xfrm>
          <a:prstGeom prst="straightConnector1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236" name="CustomShape 11"/>
          <p:cNvSpPr/>
          <p:nvPr/>
        </p:nvSpPr>
        <p:spPr>
          <a:xfrm>
            <a:off x="152280" y="2209680"/>
            <a:ext cx="1223640" cy="431280"/>
          </a:xfrm>
          <a:prstGeom prst="rect">
            <a:avLst/>
          </a:prstGeom>
          <a:solidFill>
            <a:srgbClr val="4f81bd"/>
          </a:solidFill>
          <a:ln w="15840">
            <a:solidFill>
              <a:srgbClr val="1f497d"/>
            </a:solidFill>
            <a:round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Calibri"/>
              </a:rPr>
              <a:t>Convergence criteria</a:t>
            </a:r>
            <a:endParaRPr/>
          </a:p>
        </p:txBody>
      </p:sp>
      <p:sp>
        <p:nvSpPr>
          <p:cNvPr id="237" name="CustomShape 12"/>
          <p:cNvSpPr/>
          <p:nvPr/>
        </p:nvSpPr>
        <p:spPr>
          <a:xfrm>
            <a:off x="1547640" y="3962520"/>
            <a:ext cx="6048000" cy="2285640"/>
          </a:xfrm>
          <a:prstGeom prst="rect">
            <a:avLst>
              <a:gd fmla="val 16667" name="adj"/>
            </a:avLst>
          </a:prstGeom>
          <a:ln w="15840">
            <a:solidFill>
              <a:srgbClr val="1f497d"/>
            </a:solidFill>
            <a:round/>
          </a:ln>
        </p:spPr>
      </p:sp>
      <p:sp>
        <p:nvSpPr>
          <p:cNvPr id="238" name="CustomShape 13"/>
          <p:cNvSpPr/>
          <p:nvPr/>
        </p:nvSpPr>
        <p:spPr>
          <a:xfrm>
            <a:off x="7596360" y="4869000"/>
            <a:ext cx="1296720" cy="576000"/>
          </a:xfrm>
          <a:prstGeom prst="rect">
            <a:avLst>
              <a:gd fmla="val 50000" name="adj1"/>
              <a:gd fmla="val 50015" name="adj2"/>
            </a:avLst>
          </a:prstGeom>
          <a:solidFill>
            <a:srgbClr val="4f81bd"/>
          </a:solidFill>
          <a:ln w="15840">
            <a:solidFill>
              <a:srgbClr val="1f497d"/>
            </a:solidFill>
            <a:round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Calibri"/>
              </a:rPr>
              <a:t>Log windows</a:t>
            </a:r>
            <a:endParaRPr/>
          </a:p>
        </p:txBody>
      </p:sp>
      <p:sp>
        <p:nvSpPr>
          <p:cNvPr id="239" name="Line 14"/>
          <p:cNvSpPr/>
          <p:nvPr/>
        </p:nvSpPr>
        <p:spPr>
          <a:xfrm>
            <a:off x="533160" y="6324480"/>
            <a:ext cx="8229600" cy="0"/>
          </a:xfrm>
          <a:prstGeom prst="line">
            <a:avLst/>
          </a:prstGeom>
          <a:ln w="19080">
            <a:solidFill>
              <a:srgbClr val="4a7ebb"/>
            </a:solidFill>
            <a:round/>
          </a:ln>
        </p:spPr>
      </p:sp>
      <p:sp>
        <p:nvSpPr>
          <p:cNvPr id="240" name="CustomShape 15"/>
          <p:cNvSpPr/>
          <p:nvPr/>
        </p:nvSpPr>
        <p:spPr>
          <a:xfrm>
            <a:off x="228600" y="1600200"/>
            <a:ext cx="1223640" cy="431280"/>
          </a:xfrm>
          <a:prstGeom prst="rect">
            <a:avLst/>
          </a:prstGeom>
          <a:solidFill>
            <a:srgbClr val="4f81bd"/>
          </a:solidFill>
          <a:ln w="15840">
            <a:solidFill>
              <a:srgbClr val="1f497d"/>
            </a:solidFill>
            <a:round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Calibri"/>
              </a:rPr>
              <a:t>Multicore parameter</a:t>
            </a:r>
            <a:endParaRPr/>
          </a:p>
        </p:txBody>
      </p:sp>
      <p:sp>
        <p:nvSpPr>
          <p:cNvPr id="241" name="CustomShape 16"/>
          <p:cNvSpPr/>
          <p:nvPr/>
        </p:nvSpPr>
        <p:spPr>
          <a:xfrm>
            <a:off x="1447920" y="2057400"/>
            <a:ext cx="456840" cy="380520"/>
          </a:xfrm>
          <a:prstGeom prst="straightConnector1">
            <a:avLst/>
          </a:prstGeom>
          <a:ln w="93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242" name="CustomShape 17"/>
          <p:cNvSpPr/>
          <p:nvPr/>
        </p:nvSpPr>
        <p:spPr>
          <a:xfrm>
            <a:off x="1752480" y="2438280"/>
            <a:ext cx="1294920" cy="291600"/>
          </a:xfrm>
          <a:prstGeom prst="rect">
            <a:avLst>
              <a:gd fmla="val 16667" name="adj"/>
            </a:avLst>
          </a:prstGeom>
          <a:ln w="15840">
            <a:solidFill>
              <a:srgbClr val="1f497d"/>
            </a:solidFill>
            <a:round/>
          </a:ln>
        </p:spPr>
      </p:sp>
      <p:sp>
        <p:nvSpPr>
          <p:cNvPr id="243" name="CustomShape 18"/>
          <p:cNvSpPr/>
          <p:nvPr/>
        </p:nvSpPr>
        <p:spPr>
          <a:xfrm>
            <a:off x="4724280" y="6400800"/>
            <a:ext cx="3660480" cy="3427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400">
                <a:solidFill>
                  <a:srgbClr val="4f81bd"/>
                </a:solidFill>
                <a:latin typeface="Calibri"/>
              </a:rPr>
              <a:t>5th PRACE INDUSTRIAL EXECUTIVE SEMINAR</a:t>
            </a:r>
            <a:endParaRPr/>
          </a:p>
        </p:txBody>
      </p:sp>
      <p:sp>
        <p:nvSpPr>
          <p:cNvPr id="244" name="TextShape 19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898989"/>
                </a:solidFill>
                <a:latin typeface="Calibri"/>
              </a:rPr>
              <a:t>Bologna, March 28, 2014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C1812141-F1E1-4191-8181-D14121B1F12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246" name="CustomShape 2"/>
          <p:cNvSpPr/>
          <p:nvPr/>
        </p:nvSpPr>
        <p:spPr>
          <a:xfrm>
            <a:off x="1676520" y="304920"/>
            <a:ext cx="6933960" cy="685440"/>
          </a:xfrm>
          <a:prstGeom prst="rect">
            <a:avLst/>
          </a:prstGeom>
        </p:spPr>
        <p:txBody>
          <a:bodyPr anchor="ctr" bIns="45000" lIns="90000" rIns="90000" tIns="45000"/>
          <a:p>
            <a:pPr algn="r">
              <a:lnSpc>
                <a:spcPct val="100000"/>
              </a:lnSpc>
            </a:pPr>
            <a:r>
              <a:rPr lang="en-US" sz="2000">
                <a:solidFill>
                  <a:srgbClr val="4f81bd"/>
                </a:solidFill>
                <a:latin typeface="Calibri"/>
              </a:rPr>
              <a:t>Virtual Test Bench for Centrifugal Pumps</a:t>
            </a:r>
            <a:endParaRPr/>
          </a:p>
        </p:txBody>
      </p:sp>
      <p:pic>
        <p:nvPicPr>
          <p:cNvPr descr="" id="247" name="Immagine 1"/>
          <p:cNvPicPr/>
          <p:nvPr/>
        </p:nvPicPr>
        <p:blipFill>
          <a:blip r:embed="rId1"/>
          <a:stretch>
            <a:fillRect/>
          </a:stretch>
        </p:blipFill>
        <p:spPr>
          <a:xfrm>
            <a:off x="304920" y="152280"/>
            <a:ext cx="1066320" cy="1066320"/>
          </a:xfrm>
          <a:prstGeom prst="rect">
            <a:avLst/>
          </a:prstGeom>
        </p:spPr>
      </p:pic>
      <p:sp>
        <p:nvSpPr>
          <p:cNvPr id="248" name="Line 3"/>
          <p:cNvSpPr/>
          <p:nvPr/>
        </p:nvSpPr>
        <p:spPr>
          <a:xfrm>
            <a:off x="1523880" y="1066680"/>
            <a:ext cx="7238880" cy="0"/>
          </a:xfrm>
          <a:prstGeom prst="line">
            <a:avLst/>
          </a:prstGeom>
          <a:ln w="19080">
            <a:solidFill>
              <a:srgbClr val="4a7ebb"/>
            </a:solidFill>
            <a:round/>
          </a:ln>
        </p:spPr>
      </p:sp>
      <p:sp>
        <p:nvSpPr>
          <p:cNvPr id="249" name="CustomShape 4"/>
          <p:cNvSpPr/>
          <p:nvPr/>
        </p:nvSpPr>
        <p:spPr>
          <a:xfrm>
            <a:off x="1371600" y="1052640"/>
            <a:ext cx="7086240" cy="824760"/>
          </a:xfrm>
          <a:prstGeom prst="rect">
            <a:avLst/>
          </a:prstGeom>
        </p:spPr>
        <p:txBody>
          <a:bodyPr bIns="46800" lIns="90000" rIns="90000" tIns="46800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4f81bd"/>
                </a:solidFill>
                <a:latin typeface="Calibri"/>
              </a:rPr>
              <a:t>OpenPump GUI 1.2.x (BCs and AMI improvements)</a:t>
            </a:r>
            <a:endParaRPr/>
          </a:p>
        </p:txBody>
      </p:sp>
      <p:sp>
        <p:nvSpPr>
          <p:cNvPr id="250" name="Line 5"/>
          <p:cNvSpPr/>
          <p:nvPr/>
        </p:nvSpPr>
        <p:spPr>
          <a:xfrm>
            <a:off x="533160" y="6324480"/>
            <a:ext cx="8229600" cy="0"/>
          </a:xfrm>
          <a:prstGeom prst="line">
            <a:avLst/>
          </a:prstGeom>
          <a:ln w="19080">
            <a:solidFill>
              <a:srgbClr val="4a7ebb"/>
            </a:solidFill>
            <a:round/>
          </a:ln>
        </p:spPr>
      </p:sp>
      <p:sp>
        <p:nvSpPr>
          <p:cNvPr id="251" name="CustomShape 6"/>
          <p:cNvSpPr/>
          <p:nvPr/>
        </p:nvSpPr>
        <p:spPr>
          <a:xfrm>
            <a:off x="4724280" y="6400800"/>
            <a:ext cx="3660480" cy="3427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400">
                <a:solidFill>
                  <a:srgbClr val="4f81bd"/>
                </a:solidFill>
                <a:latin typeface="Calibri"/>
              </a:rPr>
              <a:t>5th PRACE INDUSTRIAL EXECUTIVE SEMINAR</a:t>
            </a:r>
            <a:endParaRPr/>
          </a:p>
        </p:txBody>
      </p:sp>
      <p:sp>
        <p:nvSpPr>
          <p:cNvPr id="252" name="TextShape 7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898989"/>
                </a:solidFill>
                <a:latin typeface="Calibri"/>
              </a:rPr>
              <a:t>Bologna, March 28, 2014</a:t>
            </a:r>
            <a:endParaRPr/>
          </a:p>
        </p:txBody>
      </p:sp>
      <p:pic>
        <p:nvPicPr>
          <p:cNvPr descr="" id="253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23880" y="1534680"/>
            <a:ext cx="5940000" cy="4789440"/>
          </a:xfrm>
          <a:prstGeom prst="rect">
            <a:avLst/>
          </a:prstGeom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31411111-C181-4191-9151-E15131B1210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255" name="CustomShape 2"/>
          <p:cNvSpPr/>
          <p:nvPr/>
        </p:nvSpPr>
        <p:spPr>
          <a:xfrm>
            <a:off x="1676520" y="304920"/>
            <a:ext cx="6933960" cy="685440"/>
          </a:xfrm>
          <a:prstGeom prst="rect">
            <a:avLst/>
          </a:prstGeom>
        </p:spPr>
        <p:txBody>
          <a:bodyPr anchor="ctr" bIns="45000" lIns="90000" rIns="90000" tIns="45000"/>
          <a:p>
            <a:pPr algn="r">
              <a:lnSpc>
                <a:spcPct val="100000"/>
              </a:lnSpc>
            </a:pPr>
            <a:r>
              <a:rPr lang="en-US" sz="2000">
                <a:solidFill>
                  <a:srgbClr val="4f81bd"/>
                </a:solidFill>
                <a:latin typeface="Calibri"/>
              </a:rPr>
              <a:t>Virtual Test Bench for Centrifugal Pumps</a:t>
            </a:r>
            <a:endParaRPr/>
          </a:p>
        </p:txBody>
      </p:sp>
      <p:pic>
        <p:nvPicPr>
          <p:cNvPr descr="" id="256" name="Immagine 1"/>
          <p:cNvPicPr/>
          <p:nvPr/>
        </p:nvPicPr>
        <p:blipFill>
          <a:blip r:embed="rId1"/>
          <a:stretch>
            <a:fillRect/>
          </a:stretch>
        </p:blipFill>
        <p:spPr>
          <a:xfrm>
            <a:off x="304920" y="152280"/>
            <a:ext cx="1066320" cy="1066320"/>
          </a:xfrm>
          <a:prstGeom prst="rect">
            <a:avLst/>
          </a:prstGeom>
        </p:spPr>
      </p:pic>
      <p:sp>
        <p:nvSpPr>
          <p:cNvPr id="257" name="Line 3"/>
          <p:cNvSpPr/>
          <p:nvPr/>
        </p:nvSpPr>
        <p:spPr>
          <a:xfrm>
            <a:off x="1523880" y="1066680"/>
            <a:ext cx="7238880" cy="0"/>
          </a:xfrm>
          <a:prstGeom prst="line">
            <a:avLst/>
          </a:prstGeom>
          <a:ln w="19080">
            <a:solidFill>
              <a:srgbClr val="4a7ebb"/>
            </a:solidFill>
            <a:round/>
          </a:ln>
        </p:spPr>
      </p:sp>
      <p:sp>
        <p:nvSpPr>
          <p:cNvPr id="258" name="CustomShape 4"/>
          <p:cNvSpPr/>
          <p:nvPr/>
        </p:nvSpPr>
        <p:spPr>
          <a:xfrm>
            <a:off x="914400" y="1752480"/>
            <a:ext cx="7632360" cy="4922640"/>
          </a:xfrm>
          <a:prstGeom prst="rect">
            <a:avLst/>
          </a:prstGeom>
        </p:spPr>
        <p:txBody>
          <a:bodyPr bIns="46800" lIns="90000" rIns="90000" tIns="46800"/>
          <a:p>
            <a:pPr algn="just">
              <a:lnSpc>
                <a:spcPct val="100000"/>
              </a:lnSpc>
            </a:pPr>
            <a:r>
              <a:rPr lang="en-US">
                <a:solidFill>
                  <a:srgbClr val="4f81bd"/>
                </a:solidFill>
                <a:latin typeface="Calibri"/>
              </a:rPr>
              <a:t>OpenPump has been developed to work with a modified OpenFoam executable solver: MRFPisoFoam created by means of modification of the standard MRFSimpleFoam solver that does not allow quick convergence. </a:t>
            </a:r>
            <a:r>
              <a:rPr b="1" i="1" lang="en-US">
                <a:solidFill>
                  <a:srgbClr val="4f81bd"/>
                </a:solidFill>
                <a:latin typeface="Calibri"/>
              </a:rPr>
              <a:t>MRFPisoFoam provides with a stronger pressure-velocity coupling and has been found more suitable to deal with centrifugal pumps simulations</a:t>
            </a:r>
            <a:r>
              <a:rPr lang="en-US">
                <a:solidFill>
                  <a:srgbClr val="4f81bd"/>
                </a:solidFill>
                <a:latin typeface="Calibri"/>
              </a:rPr>
              <a:t>.   </a:t>
            </a:r>
            <a:endParaRPr/>
          </a:p>
          <a:p>
            <a:pPr algn="just">
              <a:lnSpc>
                <a:spcPct val="100000"/>
              </a:lnSpc>
            </a:pPr>
            <a:r>
              <a:rPr lang="en-US">
                <a:solidFill>
                  <a:srgbClr val="4f81bd"/>
                </a:solidFill>
                <a:latin typeface="Calibri"/>
              </a:rPr>
              <a:t>OpenPump is highly user-friendly tool because of its simple Graphical User Interface   </a:t>
            </a:r>
            <a:endParaRPr/>
          </a:p>
          <a:p>
            <a:pPr algn="just">
              <a:lnSpc>
                <a:spcPct val="100000"/>
              </a:lnSpc>
            </a:pPr>
            <a:r>
              <a:rPr lang="en-US">
                <a:solidFill>
                  <a:srgbClr val="4f81bd"/>
                </a:solidFill>
                <a:latin typeface="Calibri"/>
              </a:rPr>
              <a:t>OpenPump allows modifications of its code in order to meet new customer requirements in terms of: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4f81bd"/>
                </a:solidFill>
                <a:latin typeface="Calibri"/>
              </a:rPr>
              <a:t> </a:t>
            </a:r>
            <a:r>
              <a:rPr lang="en-US">
                <a:solidFill>
                  <a:srgbClr val="4f81bd"/>
                </a:solidFill>
                <a:latin typeface="Calibri"/>
              </a:rPr>
              <a:t>New OpenPump/OpenFoam-solvers coupling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4f81bd"/>
                </a:solidFill>
                <a:latin typeface="Calibri"/>
              </a:rPr>
              <a:t> </a:t>
            </a:r>
            <a:r>
              <a:rPr lang="en-US">
                <a:solidFill>
                  <a:srgbClr val="4f81bd"/>
                </a:solidFill>
                <a:latin typeface="Calibri"/>
              </a:rPr>
              <a:t>Other engineering CFD applications than centrifugal pumps  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4f81bd"/>
                </a:solidFill>
                <a:latin typeface="Calibri"/>
              </a:rPr>
              <a:t> </a:t>
            </a:r>
            <a:r>
              <a:rPr lang="en-US">
                <a:solidFill>
                  <a:srgbClr val="4f81bd"/>
                </a:solidFill>
                <a:latin typeface="Calibri"/>
              </a:rPr>
              <a:t>OpenPump enormously increases its potential on HPC systems. </a:t>
            </a:r>
            <a:endParaRPr/>
          </a:p>
        </p:txBody>
      </p:sp>
      <p:sp>
        <p:nvSpPr>
          <p:cNvPr id="259" name="CustomShape 5"/>
          <p:cNvSpPr/>
          <p:nvPr/>
        </p:nvSpPr>
        <p:spPr>
          <a:xfrm>
            <a:off x="1905120" y="1212840"/>
            <a:ext cx="5832000" cy="459720"/>
          </a:xfrm>
          <a:prstGeom prst="rect">
            <a:avLst/>
          </a:prstGeom>
        </p:spPr>
        <p:txBody>
          <a:bodyPr bIns="46800" lIns="90000" rIns="90000" tIns="46800"/>
          <a:p>
            <a:pPr algn="ctr">
              <a:lnSpc>
                <a:spcPct val="100000"/>
              </a:lnSpc>
            </a:pPr>
            <a:r>
              <a:rPr lang="en-US" sz="2400">
                <a:solidFill>
                  <a:srgbClr val="4f81bd"/>
                </a:solidFill>
                <a:latin typeface="Calibri"/>
              </a:rPr>
              <a:t>OpenPump achievements</a:t>
            </a:r>
            <a:endParaRPr/>
          </a:p>
        </p:txBody>
      </p:sp>
      <p:sp>
        <p:nvSpPr>
          <p:cNvPr id="260" name="Line 6"/>
          <p:cNvSpPr/>
          <p:nvPr/>
        </p:nvSpPr>
        <p:spPr>
          <a:xfrm>
            <a:off x="533160" y="6324480"/>
            <a:ext cx="8229600" cy="0"/>
          </a:xfrm>
          <a:prstGeom prst="line">
            <a:avLst/>
          </a:prstGeom>
          <a:ln w="19080">
            <a:solidFill>
              <a:srgbClr val="4a7ebb"/>
            </a:solidFill>
            <a:round/>
          </a:ln>
        </p:spPr>
      </p:sp>
      <p:sp>
        <p:nvSpPr>
          <p:cNvPr id="261" name="CustomShape 7"/>
          <p:cNvSpPr/>
          <p:nvPr/>
        </p:nvSpPr>
        <p:spPr>
          <a:xfrm>
            <a:off x="4724280" y="6400800"/>
            <a:ext cx="3660480" cy="3427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400">
                <a:solidFill>
                  <a:srgbClr val="4f81bd"/>
                </a:solidFill>
                <a:latin typeface="Calibri"/>
              </a:rPr>
              <a:t>5th PRACE INDUSTRIAL EXECUTIVE SEMINAR</a:t>
            </a:r>
            <a:endParaRPr/>
          </a:p>
        </p:txBody>
      </p:sp>
      <p:sp>
        <p:nvSpPr>
          <p:cNvPr id="262" name="TextShape 8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898989"/>
                </a:solidFill>
                <a:latin typeface="Calibri"/>
              </a:rPr>
              <a:t>Bologna, March 28, 2014</a:t>
            </a:r>
            <a:endParaRPr/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1676520" y="304920"/>
            <a:ext cx="6933960" cy="6854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en-US" sz="2000">
                <a:solidFill>
                  <a:srgbClr val="4f81bd"/>
                </a:solidFill>
                <a:latin typeface="Calibri"/>
              </a:rPr>
              <a:t>Virtual Test Bench for Centrifugal Pumps</a:t>
            </a:r>
            <a:endParaRPr/>
          </a:p>
        </p:txBody>
      </p:sp>
      <p:sp>
        <p:nvSpPr>
          <p:cNvPr id="264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7161F141-71C1-4131-9131-61112121514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pic>
        <p:nvPicPr>
          <p:cNvPr descr="" id="265" name="Immagine 1"/>
          <p:cNvPicPr/>
          <p:nvPr/>
        </p:nvPicPr>
        <p:blipFill>
          <a:blip r:embed="rId1"/>
          <a:stretch>
            <a:fillRect/>
          </a:stretch>
        </p:blipFill>
        <p:spPr>
          <a:xfrm>
            <a:off x="304920" y="152280"/>
            <a:ext cx="1066320" cy="1066320"/>
          </a:xfrm>
          <a:prstGeom prst="rect">
            <a:avLst/>
          </a:prstGeom>
        </p:spPr>
      </p:pic>
      <p:sp>
        <p:nvSpPr>
          <p:cNvPr id="266" name="Line 3"/>
          <p:cNvSpPr/>
          <p:nvPr/>
        </p:nvSpPr>
        <p:spPr>
          <a:xfrm>
            <a:off x="1523880" y="1066680"/>
            <a:ext cx="7238880" cy="0"/>
          </a:xfrm>
          <a:prstGeom prst="line">
            <a:avLst/>
          </a:prstGeom>
          <a:ln w="19080">
            <a:solidFill>
              <a:srgbClr val="4a7ebb"/>
            </a:solidFill>
            <a:round/>
          </a:ln>
        </p:spPr>
      </p:sp>
      <p:sp>
        <p:nvSpPr>
          <p:cNvPr id="267" name="Line 4"/>
          <p:cNvSpPr/>
          <p:nvPr/>
        </p:nvSpPr>
        <p:spPr>
          <a:xfrm>
            <a:off x="533160" y="6324480"/>
            <a:ext cx="8229600" cy="0"/>
          </a:xfrm>
          <a:prstGeom prst="line">
            <a:avLst/>
          </a:prstGeom>
          <a:ln w="19080">
            <a:solidFill>
              <a:srgbClr val="4a7ebb"/>
            </a:solidFill>
            <a:round/>
          </a:ln>
        </p:spPr>
      </p:sp>
      <p:sp>
        <p:nvSpPr>
          <p:cNvPr id="268" name="CustomShape 5"/>
          <p:cNvSpPr/>
          <p:nvPr/>
        </p:nvSpPr>
        <p:spPr>
          <a:xfrm>
            <a:off x="533520" y="1190520"/>
            <a:ext cx="7467120" cy="48528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lang="en-US">
                <a:solidFill>
                  <a:srgbClr val="4f81bd"/>
                </a:solidFill>
                <a:latin typeface="Calibri"/>
              </a:rPr>
              <a:t>Benchmark example ( to validation Open Foam results)</a:t>
            </a:r>
            <a:endParaRPr/>
          </a:p>
        </p:txBody>
      </p:sp>
      <p:pic>
        <p:nvPicPr>
          <p:cNvPr descr="" id="269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990720" y="1752480"/>
            <a:ext cx="4038120" cy="2972880"/>
          </a:xfrm>
          <a:prstGeom prst="rect">
            <a:avLst/>
          </a:prstGeom>
        </p:spPr>
      </p:pic>
      <p:graphicFrame>
        <p:nvGraphicFramePr>
          <p:cNvPr id="270" name="Table 6"/>
          <p:cNvGraphicFramePr/>
          <p:nvPr/>
        </p:nvGraphicFramePr>
        <p:xfrm>
          <a:off x="6553080" y="2193840"/>
          <a:ext cx="1847520" cy="2091960"/>
        </p:xfrm>
        <a:graphic>
          <a:graphicData uri="http://schemas.openxmlformats.org/drawingml/2006/table">
            <a:tbl>
              <a:tblPr/>
              <a:tblGrid>
                <a:gridCol w="1847520"/>
              </a:tblGrid>
              <a:tr h="349560">
                <a:tc>
                  <a:txBody>
                    <a:bodyPr bIns="45360" lIns="91080" rIns="91080" tIns="45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ANSYS MESHER</a:t>
                      </a:r>
                      <a:endParaRPr/>
                    </a:p>
                  </a:txBody>
                  <a:tcPr/>
                </a:tc>
              </a:tr>
              <a:tr h="346680">
                <a:tc>
                  <a:txBody>
                    <a:bodyPr bIns="45360" lIns="91080" rIns="91080" tIns="45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GGI</a:t>
                      </a:r>
                      <a:endParaRPr/>
                    </a:p>
                  </a:txBody>
                  <a:tcPr/>
                </a:tc>
              </a:tr>
              <a:tr h="349560">
                <a:tc>
                  <a:txBody>
                    <a:bodyPr bIns="45360" lIns="91080" rIns="91080" tIns="45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TETRAEDRICA</a:t>
                      </a:r>
                      <a:endParaRPr/>
                    </a:p>
                  </a:txBody>
                  <a:tcPr/>
                </a:tc>
              </a:tr>
              <a:tr h="349560">
                <a:tc>
                  <a:txBody>
                    <a:bodyPr bIns="45360" lIns="91080" rIns="91080" tIns="45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3715612 celle</a:t>
                      </a:r>
                      <a:endParaRPr/>
                    </a:p>
                  </a:txBody>
                  <a:tcPr/>
                </a:tc>
              </a:tr>
              <a:tr h="346680">
                <a:tc>
                  <a:txBody>
                    <a:bodyPr bIns="45360" lIns="91080" rIns="91080" tIns="45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Skewness max 0.84</a:t>
                      </a:r>
                      <a:endParaRPr/>
                    </a:p>
                  </a:txBody>
                  <a:tcPr/>
                </a:tc>
              </a:tr>
              <a:tr h="349920">
                <a:tc>
                  <a:txBody>
                    <a:bodyPr bIns="45360" lIns="91080" rIns="91080" tIns="45360"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Skewness media 0.22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1" name="Table 7"/>
          <p:cNvGraphicFramePr/>
          <p:nvPr/>
        </p:nvGraphicFramePr>
        <p:xfrm>
          <a:off x="2209680" y="4759200"/>
          <a:ext cx="4928760" cy="1371240"/>
        </p:xfrm>
        <a:graphic>
          <a:graphicData uri="http://schemas.openxmlformats.org/drawingml/2006/table">
            <a:tbl>
              <a:tblPr/>
              <a:tblGrid>
                <a:gridCol w="547560"/>
                <a:gridCol w="1095120"/>
                <a:gridCol w="1095120"/>
                <a:gridCol w="1095120"/>
                <a:gridCol w="1095840"/>
              </a:tblGrid>
              <a:tr h="627480">
                <a:tc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Ordine Accuratezza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ingresso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Uscita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Girante</a:t>
                      </a:r>
                      <a:endParaRPr/>
                    </a:p>
                  </a:txBody>
                  <a:tcPr/>
                </a:tc>
              </a:tr>
              <a:tr h="44892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CFX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Primo ordine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p = 0 Pa relativi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V = 0.43 m/s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2820 rpm</a:t>
                      </a:r>
                      <a:endParaRPr/>
                    </a:p>
                  </a:txBody>
                  <a:tcPr/>
                </a:tc>
              </a:tr>
              <a:tr h="62748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OF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Upwind (primo ordine)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p = 0 Pa relativi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V = 0.43 m/s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Microsoft YaHei"/>
                        </a:rPr>
                        <a:t>2820 rpm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2" name="CustomShape 8"/>
          <p:cNvSpPr/>
          <p:nvPr/>
        </p:nvSpPr>
        <p:spPr>
          <a:xfrm>
            <a:off x="4724280" y="6400800"/>
            <a:ext cx="3660480" cy="3427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400">
                <a:solidFill>
                  <a:srgbClr val="4f81bd"/>
                </a:solidFill>
                <a:latin typeface="Calibri"/>
              </a:rPr>
              <a:t>5th PRACE INDUSTRIAL EXECUTIVE SEMINAR</a:t>
            </a:r>
            <a:endParaRPr/>
          </a:p>
        </p:txBody>
      </p:sp>
      <p:sp>
        <p:nvSpPr>
          <p:cNvPr id="273" name="TextShape 9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898989"/>
                </a:solidFill>
                <a:latin typeface="Calibri"/>
              </a:rPr>
              <a:t>Bologna, March 28, 2014</a:t>
            </a:r>
            <a:endParaRPr/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Shape 1"/>
          <p:cNvSpPr txBox="1"/>
          <p:nvPr/>
        </p:nvSpPr>
        <p:spPr>
          <a:xfrm>
            <a:off x="1676520" y="304920"/>
            <a:ext cx="6933960" cy="6854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en-US" sz="2000">
                <a:solidFill>
                  <a:srgbClr val="4f81bd"/>
                </a:solidFill>
                <a:latin typeface="Calibri"/>
              </a:rPr>
              <a:t>Virtual Test Bench for Centrifugal Pumps</a:t>
            </a:r>
            <a:endParaRPr/>
          </a:p>
        </p:txBody>
      </p:sp>
      <p:sp>
        <p:nvSpPr>
          <p:cNvPr id="275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E1B16141-7191-41D1-A141-F1518101B1A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pic>
        <p:nvPicPr>
          <p:cNvPr descr="" id="276" name="Immagine 1"/>
          <p:cNvPicPr/>
          <p:nvPr/>
        </p:nvPicPr>
        <p:blipFill>
          <a:blip r:embed="rId1"/>
          <a:stretch>
            <a:fillRect/>
          </a:stretch>
        </p:blipFill>
        <p:spPr>
          <a:xfrm>
            <a:off x="304920" y="152280"/>
            <a:ext cx="1066320" cy="1066320"/>
          </a:xfrm>
          <a:prstGeom prst="rect">
            <a:avLst/>
          </a:prstGeom>
        </p:spPr>
      </p:pic>
      <p:sp>
        <p:nvSpPr>
          <p:cNvPr id="277" name="Line 3"/>
          <p:cNvSpPr/>
          <p:nvPr/>
        </p:nvSpPr>
        <p:spPr>
          <a:xfrm>
            <a:off x="1523880" y="1066680"/>
            <a:ext cx="7238880" cy="0"/>
          </a:xfrm>
          <a:prstGeom prst="line">
            <a:avLst/>
          </a:prstGeom>
          <a:ln w="19080">
            <a:solidFill>
              <a:srgbClr val="4a7ebb"/>
            </a:solidFill>
            <a:round/>
          </a:ln>
        </p:spPr>
      </p:sp>
      <p:sp>
        <p:nvSpPr>
          <p:cNvPr id="278" name="Line 4"/>
          <p:cNvSpPr/>
          <p:nvPr/>
        </p:nvSpPr>
        <p:spPr>
          <a:xfrm>
            <a:off x="533160" y="6324480"/>
            <a:ext cx="8229600" cy="0"/>
          </a:xfrm>
          <a:prstGeom prst="line">
            <a:avLst/>
          </a:prstGeom>
          <a:ln w="19080">
            <a:solidFill>
              <a:srgbClr val="4a7ebb"/>
            </a:solidFill>
            <a:round/>
          </a:ln>
        </p:spPr>
      </p:sp>
      <p:sp>
        <p:nvSpPr>
          <p:cNvPr id="279" name="CustomShape 5"/>
          <p:cNvSpPr/>
          <p:nvPr/>
        </p:nvSpPr>
        <p:spPr>
          <a:xfrm>
            <a:off x="533520" y="1190520"/>
            <a:ext cx="7467120" cy="48528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lang="en-US">
                <a:solidFill>
                  <a:srgbClr val="4f81bd"/>
                </a:solidFill>
                <a:latin typeface="Calibri"/>
              </a:rPr>
              <a:t>Benchmark example</a:t>
            </a:r>
            <a:endParaRPr/>
          </a:p>
        </p:txBody>
      </p:sp>
      <p:pic>
        <p:nvPicPr>
          <p:cNvPr descr="" id="280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981080"/>
            <a:ext cx="8991360" cy="3315960"/>
          </a:xfrm>
          <a:prstGeom prst="rect">
            <a:avLst/>
          </a:prstGeom>
        </p:spPr>
      </p:pic>
      <p:pic>
        <p:nvPicPr>
          <p:cNvPr descr="" id="281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281400" y="5486400"/>
            <a:ext cx="3723840" cy="493200"/>
          </a:xfrm>
          <a:prstGeom prst="rect">
            <a:avLst/>
          </a:prstGeom>
        </p:spPr>
      </p:pic>
      <p:sp>
        <p:nvSpPr>
          <p:cNvPr id="282" name="CustomShape 6"/>
          <p:cNvSpPr/>
          <p:nvPr/>
        </p:nvSpPr>
        <p:spPr>
          <a:xfrm>
            <a:off x="4724280" y="6400800"/>
            <a:ext cx="3660480" cy="3427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400">
                <a:solidFill>
                  <a:srgbClr val="4f81bd"/>
                </a:solidFill>
                <a:latin typeface="Calibri"/>
              </a:rPr>
              <a:t>5th PRACE INDUSTRIAL EXECUTIVE SEMINAR</a:t>
            </a:r>
            <a:endParaRPr/>
          </a:p>
        </p:txBody>
      </p:sp>
      <p:sp>
        <p:nvSpPr>
          <p:cNvPr id="283" name="TextShape 7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898989"/>
                </a:solidFill>
                <a:latin typeface="Calibri"/>
              </a:rPr>
              <a:t>Bologna, March 28, 2014</a:t>
            </a:r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Shape 1"/>
          <p:cNvSpPr txBox="1"/>
          <p:nvPr/>
        </p:nvSpPr>
        <p:spPr>
          <a:xfrm>
            <a:off x="1676520" y="304920"/>
            <a:ext cx="6933960" cy="6854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en-US" sz="2000">
                <a:solidFill>
                  <a:srgbClr val="4f81bd"/>
                </a:solidFill>
                <a:latin typeface="Calibri"/>
              </a:rPr>
              <a:t>Virtual Test Bench for Centrifugal Pumps</a:t>
            </a:r>
            <a:endParaRPr/>
          </a:p>
        </p:txBody>
      </p:sp>
      <p:sp>
        <p:nvSpPr>
          <p:cNvPr id="285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210191E1-5131-4121-91D1-C14111E1A1C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pic>
        <p:nvPicPr>
          <p:cNvPr descr="" id="286" name="Immagine 1"/>
          <p:cNvPicPr/>
          <p:nvPr/>
        </p:nvPicPr>
        <p:blipFill>
          <a:blip r:embed="rId1"/>
          <a:stretch>
            <a:fillRect/>
          </a:stretch>
        </p:blipFill>
        <p:spPr>
          <a:xfrm>
            <a:off x="304920" y="152280"/>
            <a:ext cx="1066320" cy="1066320"/>
          </a:xfrm>
          <a:prstGeom prst="rect">
            <a:avLst/>
          </a:prstGeom>
        </p:spPr>
      </p:pic>
      <p:sp>
        <p:nvSpPr>
          <p:cNvPr id="287" name="Line 3"/>
          <p:cNvSpPr/>
          <p:nvPr/>
        </p:nvSpPr>
        <p:spPr>
          <a:xfrm>
            <a:off x="1523880" y="1066680"/>
            <a:ext cx="7238880" cy="0"/>
          </a:xfrm>
          <a:prstGeom prst="line">
            <a:avLst/>
          </a:prstGeom>
          <a:ln w="19080">
            <a:solidFill>
              <a:srgbClr val="4a7ebb"/>
            </a:solidFill>
            <a:round/>
          </a:ln>
        </p:spPr>
      </p:sp>
      <p:sp>
        <p:nvSpPr>
          <p:cNvPr id="288" name="Line 4"/>
          <p:cNvSpPr/>
          <p:nvPr/>
        </p:nvSpPr>
        <p:spPr>
          <a:xfrm>
            <a:off x="533160" y="6324480"/>
            <a:ext cx="8229600" cy="0"/>
          </a:xfrm>
          <a:prstGeom prst="line">
            <a:avLst/>
          </a:prstGeom>
          <a:ln w="19080">
            <a:solidFill>
              <a:srgbClr val="4a7ebb"/>
            </a:solidFill>
            <a:round/>
          </a:ln>
        </p:spPr>
      </p:sp>
      <p:sp>
        <p:nvSpPr>
          <p:cNvPr id="289" name="CustomShape 5"/>
          <p:cNvSpPr/>
          <p:nvPr/>
        </p:nvSpPr>
        <p:spPr>
          <a:xfrm>
            <a:off x="533520" y="1190520"/>
            <a:ext cx="7467120" cy="48528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lang="en-US">
                <a:solidFill>
                  <a:srgbClr val="4f81bd"/>
                </a:solidFill>
                <a:latin typeface="Calibri"/>
              </a:rPr>
              <a:t>Benchmark example</a:t>
            </a:r>
            <a:endParaRPr/>
          </a:p>
        </p:txBody>
      </p:sp>
      <p:pic>
        <p:nvPicPr>
          <p:cNvPr descr="" id="290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797120"/>
            <a:ext cx="9143640" cy="3261960"/>
          </a:xfrm>
          <a:prstGeom prst="rect">
            <a:avLst/>
          </a:prstGeom>
        </p:spPr>
      </p:pic>
      <p:pic>
        <p:nvPicPr>
          <p:cNvPr descr="" id="291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124080" y="5410080"/>
            <a:ext cx="3723840" cy="493200"/>
          </a:xfrm>
          <a:prstGeom prst="rect">
            <a:avLst/>
          </a:prstGeom>
        </p:spPr>
      </p:pic>
      <p:sp>
        <p:nvSpPr>
          <p:cNvPr id="292" name="CustomShape 6"/>
          <p:cNvSpPr/>
          <p:nvPr/>
        </p:nvSpPr>
        <p:spPr>
          <a:xfrm>
            <a:off x="4724280" y="6400800"/>
            <a:ext cx="3660480" cy="3427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400">
                <a:solidFill>
                  <a:srgbClr val="4f81bd"/>
                </a:solidFill>
                <a:latin typeface="Calibri"/>
              </a:rPr>
              <a:t>5th PRACE INDUSTRIAL EXECUTIVE SEMINAR</a:t>
            </a:r>
            <a:endParaRPr/>
          </a:p>
        </p:txBody>
      </p:sp>
      <p:sp>
        <p:nvSpPr>
          <p:cNvPr id="293" name="TextShape 7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898989"/>
                </a:solidFill>
                <a:latin typeface="Calibri"/>
              </a:rPr>
              <a:t>Bologna, March 28, 2014</a:t>
            </a:r>
            <a:endParaRPr/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Shape 1"/>
          <p:cNvSpPr txBox="1"/>
          <p:nvPr/>
        </p:nvSpPr>
        <p:spPr>
          <a:xfrm>
            <a:off x="1676520" y="304920"/>
            <a:ext cx="6933960" cy="6854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en-US" sz="2000">
                <a:solidFill>
                  <a:srgbClr val="4f81bd"/>
                </a:solidFill>
                <a:latin typeface="Calibri"/>
              </a:rPr>
              <a:t>Virtual Test Bench for Centrifugal Pumps</a:t>
            </a:r>
            <a:endParaRPr/>
          </a:p>
        </p:txBody>
      </p:sp>
      <p:sp>
        <p:nvSpPr>
          <p:cNvPr id="295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D1C131B1-6171-4161-81D1-11B101E1A1A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pic>
        <p:nvPicPr>
          <p:cNvPr descr="" id="296" name="Immagine 1"/>
          <p:cNvPicPr/>
          <p:nvPr/>
        </p:nvPicPr>
        <p:blipFill>
          <a:blip r:embed="rId1"/>
          <a:stretch>
            <a:fillRect/>
          </a:stretch>
        </p:blipFill>
        <p:spPr>
          <a:xfrm>
            <a:off x="304920" y="152280"/>
            <a:ext cx="1066320" cy="1066320"/>
          </a:xfrm>
          <a:prstGeom prst="rect">
            <a:avLst/>
          </a:prstGeom>
        </p:spPr>
      </p:pic>
      <p:sp>
        <p:nvSpPr>
          <p:cNvPr id="297" name="Line 3"/>
          <p:cNvSpPr/>
          <p:nvPr/>
        </p:nvSpPr>
        <p:spPr>
          <a:xfrm>
            <a:off x="1523880" y="1066680"/>
            <a:ext cx="7238880" cy="0"/>
          </a:xfrm>
          <a:prstGeom prst="line">
            <a:avLst/>
          </a:prstGeom>
          <a:ln w="19080">
            <a:solidFill>
              <a:srgbClr val="4a7ebb"/>
            </a:solidFill>
            <a:round/>
          </a:ln>
        </p:spPr>
      </p:sp>
      <p:sp>
        <p:nvSpPr>
          <p:cNvPr id="298" name="Line 4"/>
          <p:cNvSpPr/>
          <p:nvPr/>
        </p:nvSpPr>
        <p:spPr>
          <a:xfrm>
            <a:off x="533160" y="6324480"/>
            <a:ext cx="8229600" cy="0"/>
          </a:xfrm>
          <a:prstGeom prst="line">
            <a:avLst/>
          </a:prstGeom>
          <a:ln w="19080">
            <a:solidFill>
              <a:srgbClr val="4a7ebb"/>
            </a:solidFill>
            <a:round/>
          </a:ln>
        </p:spPr>
      </p:sp>
      <p:sp>
        <p:nvSpPr>
          <p:cNvPr id="299" name="CustomShape 5"/>
          <p:cNvSpPr/>
          <p:nvPr/>
        </p:nvSpPr>
        <p:spPr>
          <a:xfrm>
            <a:off x="533520" y="1190520"/>
            <a:ext cx="7467120" cy="48528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lang="en-US">
                <a:solidFill>
                  <a:srgbClr val="4f81bd"/>
                </a:solidFill>
                <a:latin typeface="Calibri"/>
              </a:rPr>
              <a:t>Benchmark example</a:t>
            </a:r>
            <a:endParaRPr/>
          </a:p>
        </p:txBody>
      </p:sp>
      <p:pic>
        <p:nvPicPr>
          <p:cNvPr descr="" id="300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352680" y="1295280"/>
            <a:ext cx="4035240" cy="4687560"/>
          </a:xfrm>
          <a:prstGeom prst="rect">
            <a:avLst/>
          </a:prstGeom>
        </p:spPr>
      </p:pic>
      <p:sp>
        <p:nvSpPr>
          <p:cNvPr id="301" name="CustomShape 6"/>
          <p:cNvSpPr/>
          <p:nvPr/>
        </p:nvSpPr>
        <p:spPr>
          <a:xfrm>
            <a:off x="4724280" y="6400800"/>
            <a:ext cx="3660480" cy="3427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400">
                <a:solidFill>
                  <a:srgbClr val="4f81bd"/>
                </a:solidFill>
                <a:latin typeface="Calibri"/>
              </a:rPr>
              <a:t>5th PRACE INDUSTRIAL EXECUTIVE SEMINAR</a:t>
            </a:r>
            <a:endParaRPr/>
          </a:p>
        </p:txBody>
      </p:sp>
      <p:sp>
        <p:nvSpPr>
          <p:cNvPr id="302" name="TextShape 7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898989"/>
                </a:solidFill>
                <a:latin typeface="Calibri"/>
              </a:rPr>
              <a:t>Bologna, March 28, 2014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1676520" y="304920"/>
            <a:ext cx="6933960" cy="6854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en-US" sz="2000">
                <a:solidFill>
                  <a:srgbClr val="4f81bd"/>
                </a:solidFill>
                <a:latin typeface="Calibri"/>
              </a:rPr>
              <a:t>Introduction</a:t>
            </a:r>
            <a:endParaRPr/>
          </a:p>
        </p:txBody>
      </p:sp>
      <p:sp>
        <p:nvSpPr>
          <p:cNvPr id="88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898989"/>
                </a:solidFill>
                <a:latin typeface="Calibri"/>
              </a:rPr>
              <a:t>Bologna, March 28, 2014</a:t>
            </a:r>
            <a:endParaRPr/>
          </a:p>
        </p:txBody>
      </p:sp>
      <p:sp>
        <p:nvSpPr>
          <p:cNvPr id="89" name="TextShape 3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2121F151-5131-41D1-A171-0171A171211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pic>
        <p:nvPicPr>
          <p:cNvPr descr="" id="90" name="Immagine 1"/>
          <p:cNvPicPr/>
          <p:nvPr/>
        </p:nvPicPr>
        <p:blipFill>
          <a:blip r:embed="rId1"/>
          <a:stretch>
            <a:fillRect/>
          </a:stretch>
        </p:blipFill>
        <p:spPr>
          <a:xfrm>
            <a:off x="304920" y="152280"/>
            <a:ext cx="1066320" cy="1066320"/>
          </a:xfrm>
          <a:prstGeom prst="rect">
            <a:avLst/>
          </a:prstGeom>
        </p:spPr>
      </p:pic>
      <p:sp>
        <p:nvSpPr>
          <p:cNvPr id="91" name="Line 4"/>
          <p:cNvSpPr/>
          <p:nvPr/>
        </p:nvSpPr>
        <p:spPr>
          <a:xfrm>
            <a:off x="1523880" y="1066680"/>
            <a:ext cx="7238880" cy="0"/>
          </a:xfrm>
          <a:prstGeom prst="line">
            <a:avLst/>
          </a:prstGeom>
          <a:ln w="19080">
            <a:solidFill>
              <a:srgbClr val="4a7ebb"/>
            </a:solidFill>
            <a:round/>
          </a:ln>
        </p:spPr>
      </p:sp>
      <p:sp>
        <p:nvSpPr>
          <p:cNvPr id="92" name="Line 5"/>
          <p:cNvSpPr/>
          <p:nvPr/>
        </p:nvSpPr>
        <p:spPr>
          <a:xfrm>
            <a:off x="533160" y="6324480"/>
            <a:ext cx="8229600" cy="0"/>
          </a:xfrm>
          <a:prstGeom prst="line">
            <a:avLst/>
          </a:prstGeom>
          <a:ln w="19080">
            <a:solidFill>
              <a:srgbClr val="4a7ebb"/>
            </a:solidFill>
            <a:round/>
          </a:ln>
        </p:spPr>
      </p:sp>
      <p:sp>
        <p:nvSpPr>
          <p:cNvPr id="93" name="CustomShape 6"/>
          <p:cNvSpPr/>
          <p:nvPr/>
        </p:nvSpPr>
        <p:spPr>
          <a:xfrm>
            <a:off x="514440" y="1447920"/>
            <a:ext cx="2152440" cy="68544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en-US" sz="2000">
                <a:solidFill>
                  <a:srgbClr val="4f81bd"/>
                </a:solidFill>
                <a:latin typeface="Calibri"/>
              </a:rPr>
              <a:t>What is LAPCOS ?</a:t>
            </a:r>
            <a:endParaRPr/>
          </a:p>
        </p:txBody>
      </p:sp>
      <p:sp>
        <p:nvSpPr>
          <p:cNvPr id="94" name="CustomShape 7"/>
          <p:cNvSpPr/>
          <p:nvPr/>
        </p:nvSpPr>
        <p:spPr>
          <a:xfrm>
            <a:off x="468360" y="2362320"/>
            <a:ext cx="8135640" cy="161424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</a:pPr>
            <a:r>
              <a:rPr lang="en-US" sz="2000">
                <a:solidFill>
                  <a:srgbClr val="4f81bd"/>
                </a:solidFill>
                <a:latin typeface="Calibri"/>
              </a:rPr>
              <a:t>LAPCOSTM (Laboratory for collaborative engineering and simulation) is a consortium founded in 2005 qualified in engineering activities by means of advanced computational tools.  The company structure is made up of the following companies:</a:t>
            </a:r>
            <a:endParaRPr/>
          </a:p>
        </p:txBody>
      </p:sp>
      <p:pic>
        <p:nvPicPr>
          <p:cNvPr descr="" id="95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68360" y="3686040"/>
            <a:ext cx="837720" cy="996480"/>
          </a:xfrm>
          <a:prstGeom prst="rect">
            <a:avLst/>
          </a:prstGeom>
        </p:spPr>
      </p:pic>
      <p:pic>
        <p:nvPicPr>
          <p:cNvPr descr="" id="96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380960" y="3686040"/>
            <a:ext cx="2077560" cy="996480"/>
          </a:xfrm>
          <a:prstGeom prst="rect">
            <a:avLst/>
          </a:prstGeom>
        </p:spPr>
      </p:pic>
      <p:pic>
        <p:nvPicPr>
          <p:cNvPr descr="" id="97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371520" y="4683240"/>
            <a:ext cx="2437920" cy="853560"/>
          </a:xfrm>
          <a:prstGeom prst="rect">
            <a:avLst/>
          </a:prstGeom>
        </p:spPr>
      </p:pic>
      <p:pic>
        <p:nvPicPr>
          <p:cNvPr descr="" id="98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3743280" y="3801960"/>
            <a:ext cx="2657160" cy="767880"/>
          </a:xfrm>
          <a:prstGeom prst="rect">
            <a:avLst/>
          </a:prstGeom>
        </p:spPr>
      </p:pic>
      <p:pic>
        <p:nvPicPr>
          <p:cNvPr descr="" id="99" name="Picture 6"/>
          <p:cNvPicPr/>
          <p:nvPr/>
        </p:nvPicPr>
        <p:blipFill>
          <a:blip r:embed="rId6"/>
          <a:stretch>
            <a:fillRect/>
          </a:stretch>
        </p:blipFill>
        <p:spPr>
          <a:xfrm>
            <a:off x="3200400" y="4915080"/>
            <a:ext cx="1447560" cy="626760"/>
          </a:xfrm>
          <a:prstGeom prst="rect">
            <a:avLst/>
          </a:prstGeom>
        </p:spPr>
      </p:pic>
      <p:pic>
        <p:nvPicPr>
          <p:cNvPr descr="" id="100" name="Picture 7"/>
          <p:cNvPicPr/>
          <p:nvPr/>
        </p:nvPicPr>
        <p:blipFill>
          <a:blip r:embed="rId7"/>
          <a:stretch>
            <a:fillRect/>
          </a:stretch>
        </p:blipFill>
        <p:spPr>
          <a:xfrm>
            <a:off x="5764320" y="3873600"/>
            <a:ext cx="1730160" cy="634680"/>
          </a:xfrm>
          <a:prstGeom prst="rect">
            <a:avLst/>
          </a:prstGeom>
        </p:spPr>
      </p:pic>
      <p:pic>
        <p:nvPicPr>
          <p:cNvPr descr="" id="101" name="Picture 8"/>
          <p:cNvPicPr/>
          <p:nvPr/>
        </p:nvPicPr>
        <p:blipFill>
          <a:blip r:embed="rId8"/>
          <a:stretch>
            <a:fillRect/>
          </a:stretch>
        </p:blipFill>
        <p:spPr>
          <a:xfrm>
            <a:off x="5181480" y="4886280"/>
            <a:ext cx="1447560" cy="650520"/>
          </a:xfrm>
          <a:prstGeom prst="rect">
            <a:avLst/>
          </a:prstGeom>
        </p:spPr>
      </p:pic>
      <p:sp>
        <p:nvSpPr>
          <p:cNvPr id="102" name="CustomShape 8"/>
          <p:cNvSpPr/>
          <p:nvPr/>
        </p:nvSpPr>
        <p:spPr>
          <a:xfrm>
            <a:off x="1457280" y="203040"/>
            <a:ext cx="3038040" cy="6854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2000">
                <a:solidFill>
                  <a:srgbClr val="4f81bd"/>
                </a:solidFill>
                <a:latin typeface="Calibri"/>
              </a:rPr>
              <a:t>5th PRACE INDUSTRIAL EXECUTIVE SEMINAR</a:t>
            </a:r>
            <a:endParaRPr/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extShape 1"/>
          <p:cNvSpPr txBox="1"/>
          <p:nvPr/>
        </p:nvSpPr>
        <p:spPr>
          <a:xfrm>
            <a:off x="1676520" y="304920"/>
            <a:ext cx="6933960" cy="6854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en-US" sz="2000">
                <a:solidFill>
                  <a:srgbClr val="4f81bd"/>
                </a:solidFill>
                <a:latin typeface="Calibri"/>
              </a:rPr>
              <a:t>Virtual Test Bench for Centrifugal Pumps</a:t>
            </a:r>
            <a:endParaRPr/>
          </a:p>
        </p:txBody>
      </p:sp>
      <p:sp>
        <p:nvSpPr>
          <p:cNvPr id="304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4121D1D1-A181-4171-A1A1-1171F111F10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pic>
        <p:nvPicPr>
          <p:cNvPr descr="" id="305" name="Immagine 1"/>
          <p:cNvPicPr/>
          <p:nvPr/>
        </p:nvPicPr>
        <p:blipFill>
          <a:blip r:embed="rId1"/>
          <a:stretch>
            <a:fillRect/>
          </a:stretch>
        </p:blipFill>
        <p:spPr>
          <a:xfrm>
            <a:off x="304920" y="152280"/>
            <a:ext cx="1066320" cy="1066320"/>
          </a:xfrm>
          <a:prstGeom prst="rect">
            <a:avLst/>
          </a:prstGeom>
        </p:spPr>
      </p:pic>
      <p:sp>
        <p:nvSpPr>
          <p:cNvPr id="306" name="Line 3"/>
          <p:cNvSpPr/>
          <p:nvPr/>
        </p:nvSpPr>
        <p:spPr>
          <a:xfrm>
            <a:off x="1523880" y="1066680"/>
            <a:ext cx="7238880" cy="0"/>
          </a:xfrm>
          <a:prstGeom prst="line">
            <a:avLst/>
          </a:prstGeom>
          <a:ln w="19080">
            <a:solidFill>
              <a:srgbClr val="4a7ebb"/>
            </a:solidFill>
            <a:round/>
          </a:ln>
        </p:spPr>
      </p:sp>
      <p:sp>
        <p:nvSpPr>
          <p:cNvPr id="307" name="Line 4"/>
          <p:cNvSpPr/>
          <p:nvPr/>
        </p:nvSpPr>
        <p:spPr>
          <a:xfrm>
            <a:off x="533160" y="6324480"/>
            <a:ext cx="8229600" cy="0"/>
          </a:xfrm>
          <a:prstGeom prst="line">
            <a:avLst/>
          </a:prstGeom>
          <a:ln w="19080">
            <a:solidFill>
              <a:srgbClr val="4a7ebb"/>
            </a:solidFill>
            <a:round/>
          </a:ln>
        </p:spPr>
      </p:sp>
      <p:sp>
        <p:nvSpPr>
          <p:cNvPr id="308" name="CustomShape 5"/>
          <p:cNvSpPr/>
          <p:nvPr/>
        </p:nvSpPr>
        <p:spPr>
          <a:xfrm>
            <a:off x="533520" y="1190520"/>
            <a:ext cx="7467120" cy="48528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lang="en-US">
                <a:solidFill>
                  <a:srgbClr val="4f81bd"/>
                </a:solidFill>
                <a:latin typeface="Calibri"/>
              </a:rPr>
              <a:t>Benchmark example   (convergence speed)</a:t>
            </a:r>
            <a:endParaRPr/>
          </a:p>
        </p:txBody>
      </p:sp>
      <p:pic>
        <p:nvPicPr>
          <p:cNvPr descr="" id="309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204920" y="2057400"/>
            <a:ext cx="6124320" cy="3457080"/>
          </a:xfrm>
          <a:prstGeom prst="rect">
            <a:avLst/>
          </a:prstGeom>
        </p:spPr>
      </p:pic>
      <p:sp>
        <p:nvSpPr>
          <p:cNvPr id="310" name="CustomShape 6"/>
          <p:cNvSpPr/>
          <p:nvPr/>
        </p:nvSpPr>
        <p:spPr>
          <a:xfrm>
            <a:off x="4724280" y="6400800"/>
            <a:ext cx="3660480" cy="3427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400">
                <a:solidFill>
                  <a:srgbClr val="4f81bd"/>
                </a:solidFill>
                <a:latin typeface="Calibri"/>
              </a:rPr>
              <a:t>5th PRACE INDUSTRIAL EXECUTIVE SEMINAR</a:t>
            </a:r>
            <a:endParaRPr/>
          </a:p>
        </p:txBody>
      </p:sp>
      <p:sp>
        <p:nvSpPr>
          <p:cNvPr id="311" name="TextShape 7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898989"/>
                </a:solidFill>
                <a:latin typeface="Calibri"/>
              </a:rPr>
              <a:t>Bologna, March 28, 2014</a:t>
            </a:r>
            <a:endParaRPr/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Shape 1"/>
          <p:cNvSpPr txBox="1"/>
          <p:nvPr/>
        </p:nvSpPr>
        <p:spPr>
          <a:xfrm>
            <a:off x="1676520" y="304920"/>
            <a:ext cx="6933960" cy="6854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en-US" sz="2000">
                <a:solidFill>
                  <a:srgbClr val="4f81bd"/>
                </a:solidFill>
                <a:latin typeface="Calibri"/>
              </a:rPr>
              <a:t>Virtual Test Bench for Centrifugal Pumps</a:t>
            </a:r>
            <a:endParaRPr/>
          </a:p>
        </p:txBody>
      </p:sp>
      <p:sp>
        <p:nvSpPr>
          <p:cNvPr id="313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1131B1C1-61A1-41C1-B161-11D12101B1B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pic>
        <p:nvPicPr>
          <p:cNvPr descr="" id="314" name="Immagine 1"/>
          <p:cNvPicPr/>
          <p:nvPr/>
        </p:nvPicPr>
        <p:blipFill>
          <a:blip r:embed="rId1"/>
          <a:stretch>
            <a:fillRect/>
          </a:stretch>
        </p:blipFill>
        <p:spPr>
          <a:xfrm>
            <a:off x="304920" y="152280"/>
            <a:ext cx="1066320" cy="1066320"/>
          </a:xfrm>
          <a:prstGeom prst="rect">
            <a:avLst/>
          </a:prstGeom>
        </p:spPr>
      </p:pic>
      <p:sp>
        <p:nvSpPr>
          <p:cNvPr id="315" name="Line 3"/>
          <p:cNvSpPr/>
          <p:nvPr/>
        </p:nvSpPr>
        <p:spPr>
          <a:xfrm>
            <a:off x="1523880" y="1066680"/>
            <a:ext cx="7238880" cy="0"/>
          </a:xfrm>
          <a:prstGeom prst="line">
            <a:avLst/>
          </a:prstGeom>
          <a:ln w="19080">
            <a:solidFill>
              <a:srgbClr val="4a7ebb"/>
            </a:solidFill>
            <a:round/>
          </a:ln>
        </p:spPr>
      </p:sp>
      <p:sp>
        <p:nvSpPr>
          <p:cNvPr id="316" name="Line 4"/>
          <p:cNvSpPr/>
          <p:nvPr/>
        </p:nvSpPr>
        <p:spPr>
          <a:xfrm>
            <a:off x="533160" y="6324480"/>
            <a:ext cx="8229600" cy="0"/>
          </a:xfrm>
          <a:prstGeom prst="line">
            <a:avLst/>
          </a:prstGeom>
          <a:ln w="19080">
            <a:solidFill>
              <a:srgbClr val="4a7ebb"/>
            </a:solidFill>
            <a:round/>
          </a:ln>
        </p:spPr>
      </p:sp>
      <p:sp>
        <p:nvSpPr>
          <p:cNvPr id="317" name="CustomShape 5"/>
          <p:cNvSpPr/>
          <p:nvPr/>
        </p:nvSpPr>
        <p:spPr>
          <a:xfrm>
            <a:off x="533520" y="1190520"/>
            <a:ext cx="7467120" cy="48528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lang="en-US">
                <a:solidFill>
                  <a:srgbClr val="4f81bd"/>
                </a:solidFill>
                <a:latin typeface="Calibri"/>
              </a:rPr>
              <a:t>Scalability Test</a:t>
            </a:r>
            <a:endParaRPr/>
          </a:p>
        </p:txBody>
      </p:sp>
      <p:sp>
        <p:nvSpPr>
          <p:cNvPr id="318" name="CustomShape 6"/>
          <p:cNvSpPr/>
          <p:nvPr/>
        </p:nvSpPr>
        <p:spPr>
          <a:xfrm>
            <a:off x="4724280" y="6400800"/>
            <a:ext cx="3660480" cy="3427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400">
                <a:solidFill>
                  <a:srgbClr val="4f81bd"/>
                </a:solidFill>
                <a:latin typeface="Calibri"/>
              </a:rPr>
              <a:t>5th PRACE INDUSTRIAL EXECUTIVE SEMINAR</a:t>
            </a:r>
            <a:endParaRPr/>
          </a:p>
        </p:txBody>
      </p:sp>
      <p:sp>
        <p:nvSpPr>
          <p:cNvPr id="319" name="TextShape 7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898989"/>
                </a:solidFill>
                <a:latin typeface="Calibri"/>
              </a:rPr>
              <a:t>Bologna, March 28, 2014</a:t>
            </a:r>
            <a:endParaRPr/>
          </a:p>
        </p:txBody>
      </p:sp>
      <p:pic>
        <p:nvPicPr>
          <p:cNvPr descr="" id="320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20560" y="1905120"/>
            <a:ext cx="8229600" cy="2870280"/>
          </a:xfrm>
          <a:prstGeom prst="rect">
            <a:avLst/>
          </a:prstGeom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21" name="Picture 9"/>
          <p:cNvPicPr/>
          <p:nvPr/>
        </p:nvPicPr>
        <p:blipFill>
          <a:blip r:embed="rId1"/>
          <a:stretch>
            <a:fillRect/>
          </a:stretch>
        </p:blipFill>
        <p:spPr>
          <a:xfrm>
            <a:off x="4648320" y="1066680"/>
            <a:ext cx="4447800" cy="2500920"/>
          </a:xfrm>
          <a:prstGeom prst="rect">
            <a:avLst/>
          </a:prstGeom>
        </p:spPr>
      </p:pic>
      <p:pic>
        <p:nvPicPr>
          <p:cNvPr descr="" id="322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791320" y="4191120"/>
            <a:ext cx="2705400" cy="1449000"/>
          </a:xfrm>
          <a:prstGeom prst="rect">
            <a:avLst/>
          </a:prstGeom>
        </p:spPr>
      </p:pic>
      <p:sp>
        <p:nvSpPr>
          <p:cNvPr id="323" name="TextShape 1"/>
          <p:cNvSpPr txBox="1"/>
          <p:nvPr/>
        </p:nvSpPr>
        <p:spPr>
          <a:xfrm>
            <a:off x="1676520" y="304920"/>
            <a:ext cx="6933960" cy="6854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en-US" sz="2000">
                <a:solidFill>
                  <a:srgbClr val="4f81bd"/>
                </a:solidFill>
                <a:latin typeface="Calibri"/>
              </a:rPr>
              <a:t>Virtual Test Bench for Centrifugal Pumps</a:t>
            </a:r>
            <a:endParaRPr/>
          </a:p>
        </p:txBody>
      </p:sp>
      <p:sp>
        <p:nvSpPr>
          <p:cNvPr id="324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219111F1-A121-4121-B1F1-71B151B1F17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pic>
        <p:nvPicPr>
          <p:cNvPr descr="" id="325" name="Immagine 1"/>
          <p:cNvPicPr/>
          <p:nvPr/>
        </p:nvPicPr>
        <p:blipFill>
          <a:blip r:embed="rId3"/>
          <a:stretch>
            <a:fillRect/>
          </a:stretch>
        </p:blipFill>
        <p:spPr>
          <a:xfrm>
            <a:off x="304920" y="152280"/>
            <a:ext cx="1066320" cy="1066320"/>
          </a:xfrm>
          <a:prstGeom prst="rect">
            <a:avLst/>
          </a:prstGeom>
        </p:spPr>
      </p:pic>
      <p:sp>
        <p:nvSpPr>
          <p:cNvPr id="326" name="Line 3"/>
          <p:cNvSpPr/>
          <p:nvPr/>
        </p:nvSpPr>
        <p:spPr>
          <a:xfrm>
            <a:off x="1523880" y="1066680"/>
            <a:ext cx="7238880" cy="0"/>
          </a:xfrm>
          <a:prstGeom prst="line">
            <a:avLst/>
          </a:prstGeom>
          <a:ln w="19080">
            <a:solidFill>
              <a:srgbClr val="4a7ebb"/>
            </a:solidFill>
            <a:round/>
          </a:ln>
        </p:spPr>
      </p:sp>
      <p:sp>
        <p:nvSpPr>
          <p:cNvPr id="327" name="Line 4"/>
          <p:cNvSpPr/>
          <p:nvPr/>
        </p:nvSpPr>
        <p:spPr>
          <a:xfrm>
            <a:off x="533160" y="6324480"/>
            <a:ext cx="8229600" cy="0"/>
          </a:xfrm>
          <a:prstGeom prst="line">
            <a:avLst/>
          </a:prstGeom>
          <a:ln w="19080">
            <a:solidFill>
              <a:srgbClr val="4a7ebb"/>
            </a:solidFill>
            <a:round/>
          </a:ln>
        </p:spPr>
      </p:sp>
      <p:sp>
        <p:nvSpPr>
          <p:cNvPr id="328" name="CustomShape 5"/>
          <p:cNvSpPr/>
          <p:nvPr/>
        </p:nvSpPr>
        <p:spPr>
          <a:xfrm>
            <a:off x="304920" y="1423800"/>
            <a:ext cx="8305560" cy="208548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lang="en-US">
                <a:solidFill>
                  <a:srgbClr val="4f81bd"/>
                </a:solidFill>
                <a:latin typeface="Calibri"/>
              </a:rPr>
              <a:t>Improvements in progress: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b="1" lang="en-US">
                <a:solidFill>
                  <a:srgbClr val="4f81bd"/>
                </a:solidFill>
                <a:latin typeface="Calibri"/>
              </a:rPr>
              <a:t>Implementation of Open Foam 2.1.x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b="1" lang="en-US">
                <a:solidFill>
                  <a:srgbClr val="4f81bd"/>
                </a:solidFill>
                <a:latin typeface="Calibri"/>
              </a:rPr>
              <a:t>Implementation of Transient Analysis 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b="1" lang="en-US">
                <a:solidFill>
                  <a:srgbClr val="4f81bd"/>
                </a:solidFill>
                <a:latin typeface="Calibri"/>
              </a:rPr>
              <a:t>Arbitrary mesh interface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b="1" lang="en-US">
                <a:solidFill>
                  <a:srgbClr val="4f81bd"/>
                </a:solidFill>
                <a:latin typeface="Calibri"/>
              </a:rPr>
              <a:t>Install Open Pump (jobs manager) on CINECA HPC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graphicFrame>
        <p:nvGraphicFramePr>
          <p:cNvPr id="329" name="Grafico 15"/>
          <p:cNvGraphicFramePr/>
          <p:nvPr/>
        </p:nvGraphicFramePr>
        <p:xfrm>
          <a:off x="330120" y="3688200"/>
          <a:ext cx="5005800" cy="2378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0" name="CustomShape 6"/>
          <p:cNvSpPr/>
          <p:nvPr/>
        </p:nvSpPr>
        <p:spPr>
          <a:xfrm>
            <a:off x="4724280" y="6400800"/>
            <a:ext cx="3660480" cy="3427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400">
                <a:solidFill>
                  <a:srgbClr val="4f81bd"/>
                </a:solidFill>
                <a:latin typeface="Calibri"/>
              </a:rPr>
              <a:t>5th PRACE INDUSTRIAL EXECUTIVE SEMINAR</a:t>
            </a:r>
            <a:endParaRPr/>
          </a:p>
        </p:txBody>
      </p:sp>
      <p:sp>
        <p:nvSpPr>
          <p:cNvPr id="331" name="TextShape 7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898989"/>
                </a:solidFill>
                <a:latin typeface="Calibri"/>
              </a:rPr>
              <a:t>Bologna, March 28, 2014</a:t>
            </a:r>
            <a:endParaRPr/>
          </a:p>
        </p:txBody>
      </p:sp>
      <p:pic>
        <p:nvPicPr>
          <p:cNvPr descr="" id="332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4288320" y="1905120"/>
            <a:ext cx="359640" cy="359640"/>
          </a:xfrm>
          <a:prstGeom prst="rect">
            <a:avLst/>
          </a:prstGeom>
        </p:spPr>
      </p:pic>
      <p:pic>
        <p:nvPicPr>
          <p:cNvPr descr="" id="333" name="Picture 5"/>
          <p:cNvPicPr/>
          <p:nvPr/>
        </p:nvPicPr>
        <p:blipFill>
          <a:blip r:embed="rId6"/>
          <a:stretch>
            <a:fillRect/>
          </a:stretch>
        </p:blipFill>
        <p:spPr>
          <a:xfrm>
            <a:off x="4351680" y="2286720"/>
            <a:ext cx="359640" cy="359640"/>
          </a:xfrm>
          <a:prstGeom prst="rect">
            <a:avLst/>
          </a:prstGeom>
        </p:spPr>
      </p:pic>
      <p:pic>
        <p:nvPicPr>
          <p:cNvPr descr="" id="334" name="Picture 5"/>
          <p:cNvPicPr/>
          <p:nvPr/>
        </p:nvPicPr>
        <p:blipFill>
          <a:blip r:embed="rId7"/>
          <a:stretch>
            <a:fillRect/>
          </a:stretch>
        </p:blipFill>
        <p:spPr>
          <a:xfrm>
            <a:off x="3200400" y="2590920"/>
            <a:ext cx="359640" cy="359640"/>
          </a:xfrm>
          <a:prstGeom prst="rect">
            <a:avLst/>
          </a:prstGeom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Shape 1"/>
          <p:cNvSpPr txBox="1"/>
          <p:nvPr/>
        </p:nvSpPr>
        <p:spPr>
          <a:xfrm>
            <a:off x="1676520" y="304920"/>
            <a:ext cx="6933960" cy="6854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en-US" sz="2000">
                <a:solidFill>
                  <a:srgbClr val="4f81bd"/>
                </a:solidFill>
                <a:latin typeface="Calibri"/>
              </a:rPr>
              <a:t>Virtual Test Bench for Centrifugal Pumps</a:t>
            </a:r>
            <a:endParaRPr/>
          </a:p>
        </p:txBody>
      </p:sp>
      <p:sp>
        <p:nvSpPr>
          <p:cNvPr id="336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D1919131-B111-4101-B181-31115181416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pic>
        <p:nvPicPr>
          <p:cNvPr descr="" id="337" name="Immagine 1"/>
          <p:cNvPicPr/>
          <p:nvPr/>
        </p:nvPicPr>
        <p:blipFill>
          <a:blip r:embed="rId1"/>
          <a:stretch>
            <a:fillRect/>
          </a:stretch>
        </p:blipFill>
        <p:spPr>
          <a:xfrm>
            <a:off x="304920" y="152280"/>
            <a:ext cx="1066320" cy="1066320"/>
          </a:xfrm>
          <a:prstGeom prst="rect">
            <a:avLst/>
          </a:prstGeom>
        </p:spPr>
      </p:pic>
      <p:sp>
        <p:nvSpPr>
          <p:cNvPr id="338" name="Line 3"/>
          <p:cNvSpPr/>
          <p:nvPr/>
        </p:nvSpPr>
        <p:spPr>
          <a:xfrm>
            <a:off x="1523880" y="1066680"/>
            <a:ext cx="7238880" cy="0"/>
          </a:xfrm>
          <a:prstGeom prst="line">
            <a:avLst/>
          </a:prstGeom>
          <a:ln w="19080">
            <a:solidFill>
              <a:srgbClr val="4a7ebb"/>
            </a:solidFill>
            <a:round/>
          </a:ln>
        </p:spPr>
      </p:sp>
      <p:sp>
        <p:nvSpPr>
          <p:cNvPr id="339" name="Line 4"/>
          <p:cNvSpPr/>
          <p:nvPr/>
        </p:nvSpPr>
        <p:spPr>
          <a:xfrm>
            <a:off x="533160" y="6324480"/>
            <a:ext cx="8229600" cy="0"/>
          </a:xfrm>
          <a:prstGeom prst="line">
            <a:avLst/>
          </a:prstGeom>
          <a:ln w="19080">
            <a:solidFill>
              <a:srgbClr val="4a7ebb"/>
            </a:solidFill>
            <a:round/>
          </a:ln>
        </p:spPr>
      </p:sp>
      <p:sp>
        <p:nvSpPr>
          <p:cNvPr id="340" name="CustomShape 5"/>
          <p:cNvSpPr/>
          <p:nvPr/>
        </p:nvSpPr>
        <p:spPr>
          <a:xfrm>
            <a:off x="304920" y="2428920"/>
            <a:ext cx="8305560" cy="144756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en-US" sz="2800">
                <a:solidFill>
                  <a:srgbClr val="4f81bd"/>
                </a:solidFill>
                <a:latin typeface="Calibri"/>
              </a:rPr>
              <a:t>Thank you for listening</a:t>
            </a:r>
            <a:endParaRPr/>
          </a:p>
        </p:txBody>
      </p:sp>
      <p:sp>
        <p:nvSpPr>
          <p:cNvPr id="341" name="CustomShape 6"/>
          <p:cNvSpPr/>
          <p:nvPr/>
        </p:nvSpPr>
        <p:spPr>
          <a:xfrm>
            <a:off x="1066680" y="4495680"/>
            <a:ext cx="7162560" cy="161424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US">
                <a:solidFill>
                  <a:srgbClr val="0070c0"/>
                </a:solidFill>
                <a:latin typeface="Calibri"/>
              </a:rPr>
              <a:t>
</a:t>
            </a:r>
            <a:r>
              <a:rPr lang="en-US" u="sng">
                <a:solidFill>
                  <a:srgbClr val="0070c0"/>
                </a:solidFill>
                <a:latin typeface="Calibri"/>
                <a:hlinkClick r:id="rId2"/>
              </a:rPr>
              <a:t>daniele.bucci@lapcos.it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u="sng">
                <a:solidFill>
                  <a:srgbClr val="0070c0"/>
                </a:solidFill>
                <a:latin typeface="Calibri"/>
                <a:hlinkClick r:id="rId3"/>
              </a:rPr>
              <a:t>gianni.taccioli@lapcos.it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>
                <a:solidFill>
                  <a:srgbClr val="0070c0"/>
                </a:solidFill>
                <a:latin typeface="Calibri"/>
              </a:rPr>
              <a:t>LAPCOS Scrl</a:t>
            </a:r>
            <a:r>
              <a:rPr lang="en-US" sz="2800">
                <a:solidFill>
                  <a:srgbClr val="0070c0"/>
                </a:solidFill>
                <a:latin typeface="Calibri"/>
              </a:rPr>
              <a:t>
</a:t>
            </a:r>
            <a:endParaRPr/>
          </a:p>
        </p:txBody>
      </p:sp>
      <p:sp>
        <p:nvSpPr>
          <p:cNvPr id="342" name="CustomShape 7"/>
          <p:cNvSpPr/>
          <p:nvPr/>
        </p:nvSpPr>
        <p:spPr>
          <a:xfrm>
            <a:off x="4724280" y="6400800"/>
            <a:ext cx="3660480" cy="3427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400">
                <a:solidFill>
                  <a:srgbClr val="4f81bd"/>
                </a:solidFill>
                <a:latin typeface="Calibri"/>
              </a:rPr>
              <a:t>5th PRACE INDUSTRIAL EXECUTIVE SEMINAR</a:t>
            </a:r>
            <a:endParaRPr/>
          </a:p>
        </p:txBody>
      </p:sp>
      <p:sp>
        <p:nvSpPr>
          <p:cNvPr id="343" name="TextShape 8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898989"/>
                </a:solidFill>
                <a:latin typeface="Calibri"/>
              </a:rPr>
              <a:t>Bologna, March 28, 2014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1676520" y="304920"/>
            <a:ext cx="6933960" cy="6854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en-US" sz="2000">
                <a:solidFill>
                  <a:srgbClr val="4f81bd"/>
                </a:solidFill>
                <a:latin typeface="Calibri"/>
              </a:rPr>
              <a:t>Introduction</a:t>
            </a:r>
            <a:endParaRPr/>
          </a:p>
        </p:txBody>
      </p:sp>
      <p:sp>
        <p:nvSpPr>
          <p:cNvPr id="104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71911191-00F1-4131-8121-21510051F18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pic>
        <p:nvPicPr>
          <p:cNvPr descr="" id="105" name="Immagine 1"/>
          <p:cNvPicPr/>
          <p:nvPr/>
        </p:nvPicPr>
        <p:blipFill>
          <a:blip r:embed="rId1"/>
          <a:stretch>
            <a:fillRect/>
          </a:stretch>
        </p:blipFill>
        <p:spPr>
          <a:xfrm>
            <a:off x="304920" y="152280"/>
            <a:ext cx="1066320" cy="1066320"/>
          </a:xfrm>
          <a:prstGeom prst="rect">
            <a:avLst/>
          </a:prstGeom>
        </p:spPr>
      </p:pic>
      <p:sp>
        <p:nvSpPr>
          <p:cNvPr id="106" name="Line 3"/>
          <p:cNvSpPr/>
          <p:nvPr/>
        </p:nvSpPr>
        <p:spPr>
          <a:xfrm>
            <a:off x="1523880" y="1066680"/>
            <a:ext cx="7238880" cy="0"/>
          </a:xfrm>
          <a:prstGeom prst="line">
            <a:avLst/>
          </a:prstGeom>
          <a:ln w="19080">
            <a:solidFill>
              <a:srgbClr val="4a7ebb"/>
            </a:solidFill>
            <a:round/>
          </a:ln>
        </p:spPr>
      </p:sp>
      <p:sp>
        <p:nvSpPr>
          <p:cNvPr id="107" name="Line 4"/>
          <p:cNvSpPr/>
          <p:nvPr/>
        </p:nvSpPr>
        <p:spPr>
          <a:xfrm>
            <a:off x="533160" y="6324480"/>
            <a:ext cx="8229600" cy="0"/>
          </a:xfrm>
          <a:prstGeom prst="line">
            <a:avLst/>
          </a:prstGeom>
          <a:ln w="19080">
            <a:solidFill>
              <a:srgbClr val="4a7ebb"/>
            </a:solidFill>
            <a:round/>
          </a:ln>
        </p:spPr>
      </p:sp>
      <p:sp>
        <p:nvSpPr>
          <p:cNvPr id="108" name="CustomShape 5"/>
          <p:cNvSpPr/>
          <p:nvPr/>
        </p:nvSpPr>
        <p:spPr>
          <a:xfrm>
            <a:off x="514440" y="1447920"/>
            <a:ext cx="5047920" cy="68544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en-US" sz="2000">
                <a:solidFill>
                  <a:srgbClr val="4f81bd"/>
                </a:solidFill>
                <a:latin typeface="Calibri"/>
              </a:rPr>
              <a:t>A special partnership:  CINECA</a:t>
            </a:r>
            <a:endParaRPr/>
          </a:p>
        </p:txBody>
      </p:sp>
      <p:sp>
        <p:nvSpPr>
          <p:cNvPr id="109" name="CustomShape 6"/>
          <p:cNvSpPr/>
          <p:nvPr/>
        </p:nvSpPr>
        <p:spPr>
          <a:xfrm>
            <a:off x="468360" y="2362320"/>
            <a:ext cx="8135640" cy="7002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2000">
                <a:solidFill>
                  <a:srgbClr val="4f81bd"/>
                </a:solidFill>
                <a:latin typeface="Calibri"/>
              </a:rPr>
              <a:t>LAPCOS has been strongly related to CINECA as partner for HPC (especially for CFD calculations) since its foundation .</a:t>
            </a:r>
            <a:endParaRPr/>
          </a:p>
        </p:txBody>
      </p:sp>
      <p:pic>
        <p:nvPicPr>
          <p:cNvPr descr="" id="110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638600" y="3635280"/>
            <a:ext cx="3047760" cy="2064960"/>
          </a:xfrm>
          <a:prstGeom prst="rect">
            <a:avLst/>
          </a:prstGeom>
        </p:spPr>
      </p:pic>
      <p:pic>
        <p:nvPicPr>
          <p:cNvPr descr="" id="111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514600" y="3838680"/>
            <a:ext cx="1258560" cy="1658520"/>
          </a:xfrm>
          <a:prstGeom prst="rect">
            <a:avLst/>
          </a:prstGeom>
        </p:spPr>
      </p:pic>
      <p:sp>
        <p:nvSpPr>
          <p:cNvPr id="112" name="CustomShape 7"/>
          <p:cNvSpPr/>
          <p:nvPr/>
        </p:nvSpPr>
        <p:spPr>
          <a:xfrm>
            <a:off x="1457280" y="203040"/>
            <a:ext cx="3038040" cy="6854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2000">
                <a:solidFill>
                  <a:srgbClr val="4f81bd"/>
                </a:solidFill>
                <a:latin typeface="Calibri"/>
              </a:rPr>
              <a:t>5th PRACE INDUSTRIAL EXECUTIVE SEMINAR</a:t>
            </a:r>
            <a:endParaRPr/>
          </a:p>
        </p:txBody>
      </p:sp>
      <p:sp>
        <p:nvSpPr>
          <p:cNvPr id="113" name="TextShape 8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898989"/>
                </a:solidFill>
                <a:latin typeface="Calibri"/>
              </a:rPr>
              <a:t>Bologna, March 28, 2014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1676520" y="304920"/>
            <a:ext cx="6933960" cy="6854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en-US" sz="2000">
                <a:solidFill>
                  <a:srgbClr val="4f81bd"/>
                </a:solidFill>
                <a:latin typeface="Calibri"/>
              </a:rPr>
              <a:t>Introduction</a:t>
            </a:r>
            <a:endParaRPr/>
          </a:p>
        </p:txBody>
      </p:sp>
      <p:sp>
        <p:nvSpPr>
          <p:cNvPr id="115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8181A1F1-51C1-4101-A191-A1A1A191E13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pic>
        <p:nvPicPr>
          <p:cNvPr descr="" id="116" name="Immagine 1"/>
          <p:cNvPicPr/>
          <p:nvPr/>
        </p:nvPicPr>
        <p:blipFill>
          <a:blip r:embed="rId1"/>
          <a:stretch>
            <a:fillRect/>
          </a:stretch>
        </p:blipFill>
        <p:spPr>
          <a:xfrm>
            <a:off x="304920" y="152280"/>
            <a:ext cx="1066320" cy="1066320"/>
          </a:xfrm>
          <a:prstGeom prst="rect">
            <a:avLst/>
          </a:prstGeom>
        </p:spPr>
      </p:pic>
      <p:sp>
        <p:nvSpPr>
          <p:cNvPr id="117" name="Line 3"/>
          <p:cNvSpPr/>
          <p:nvPr/>
        </p:nvSpPr>
        <p:spPr>
          <a:xfrm>
            <a:off x="1523880" y="1066680"/>
            <a:ext cx="7238880" cy="0"/>
          </a:xfrm>
          <a:prstGeom prst="line">
            <a:avLst/>
          </a:prstGeom>
          <a:ln w="19080">
            <a:solidFill>
              <a:srgbClr val="4a7ebb"/>
            </a:solidFill>
            <a:round/>
          </a:ln>
        </p:spPr>
      </p:sp>
      <p:sp>
        <p:nvSpPr>
          <p:cNvPr id="118" name="Line 4"/>
          <p:cNvSpPr/>
          <p:nvPr/>
        </p:nvSpPr>
        <p:spPr>
          <a:xfrm>
            <a:off x="533160" y="6324480"/>
            <a:ext cx="8229600" cy="0"/>
          </a:xfrm>
          <a:prstGeom prst="line">
            <a:avLst/>
          </a:prstGeom>
          <a:ln w="19080">
            <a:solidFill>
              <a:srgbClr val="4a7ebb"/>
            </a:solidFill>
            <a:round/>
          </a:ln>
        </p:spPr>
      </p:sp>
      <p:sp>
        <p:nvSpPr>
          <p:cNvPr id="119" name="CustomShape 5"/>
          <p:cNvSpPr/>
          <p:nvPr/>
        </p:nvSpPr>
        <p:spPr>
          <a:xfrm>
            <a:off x="380880" y="1447920"/>
            <a:ext cx="5047920" cy="68544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en-US" sz="2000">
                <a:solidFill>
                  <a:srgbClr val="4f81bd"/>
                </a:solidFill>
                <a:latin typeface="Calibri"/>
              </a:rPr>
              <a:t>LAPCOS services and tools:</a:t>
            </a:r>
            <a:endParaRPr/>
          </a:p>
        </p:txBody>
      </p:sp>
      <p:graphicFrame>
        <p:nvGraphicFramePr>
          <p:cNvPr id="120" name="Table 6"/>
          <p:cNvGraphicFramePr/>
          <p:nvPr/>
        </p:nvGraphicFramePr>
        <p:xfrm>
          <a:off x="1295280" y="2286000"/>
          <a:ext cx="6095520" cy="3038040"/>
        </p:xfrm>
        <a:graphic>
          <a:graphicData uri="http://schemas.openxmlformats.org/drawingml/2006/table">
            <a:tbl>
              <a:tblPr/>
              <a:tblGrid>
                <a:gridCol w="3047760"/>
                <a:gridCol w="3047760"/>
              </a:tblGrid>
              <a:tr h="35712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</a:rPr>
                        <a:t>Service 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</a:rPr>
                        <a:t>Tools and Skills</a:t>
                      </a:r>
                      <a:endParaRPr/>
                    </a:p>
                  </a:txBody>
                  <a:tcPr/>
                </a:tc>
              </a:tr>
              <a:tr h="115308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70c0"/>
                          </a:solidFill>
                          <a:latin typeface="Calibri"/>
                        </a:rPr>
                        <a:t>Engineering  Mechanical 3D Design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70c0"/>
                          </a:solidFill>
                          <a:latin typeface="Calibri"/>
                        </a:rPr>
                        <a:t>Catia, Unigraphics, Pro-E, Solid Edge, Solid Works, Inventor, Cadenas</a:t>
                      </a:r>
                      <a:endParaRPr/>
                    </a:p>
                  </a:txBody>
                  <a:tcPr/>
                </a:tc>
              </a:tr>
              <a:tr h="62244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70c0"/>
                          </a:solidFill>
                          <a:latin typeface="Calibri"/>
                        </a:rPr>
                        <a:t>Structural Calculation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70c0"/>
                          </a:solidFill>
                          <a:latin typeface="Calibri"/>
                        </a:rPr>
                        <a:t>Nastran, Ansys, Hyperworks</a:t>
                      </a:r>
                      <a:endParaRPr/>
                    </a:p>
                  </a:txBody>
                  <a:tcPr/>
                </a:tc>
              </a:tr>
              <a:tr h="62244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70c0"/>
                          </a:solidFill>
                          <a:latin typeface="Calibri"/>
                        </a:rPr>
                        <a:t>Fluid Dynamic and Thermal simulation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70c0"/>
                          </a:solidFill>
                          <a:latin typeface="Calibri"/>
                        </a:rPr>
                        <a:t>Fluent, CFX, Open Foam</a:t>
                      </a:r>
                      <a:endParaRPr/>
                    </a:p>
                  </a:txBody>
                  <a:tcPr/>
                </a:tc>
              </a:tr>
              <a:tr h="35712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70c0"/>
                          </a:solidFill>
                          <a:latin typeface="Calibri"/>
                        </a:rPr>
                        <a:t>Multibodies Simulation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70c0"/>
                          </a:solidFill>
                          <a:latin typeface="Calibri"/>
                        </a:rPr>
                        <a:t>MSC-Adams ,  Recurdyn</a:t>
                      </a:r>
                      <a:endParaRPr/>
                    </a:p>
                  </a:txBody>
                  <a:tcPr/>
                </a:tc>
              </a:tr>
              <a:tr h="62244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70c0"/>
                          </a:solidFill>
                          <a:latin typeface="Calibri"/>
                        </a:rPr>
                        <a:t>Fatigue Behavior Prediction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70c0"/>
                          </a:solidFill>
                          <a:latin typeface="Calibri"/>
                        </a:rPr>
                        <a:t>Fe-Safe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1" name="CustomShape 7"/>
          <p:cNvSpPr/>
          <p:nvPr/>
        </p:nvSpPr>
        <p:spPr>
          <a:xfrm>
            <a:off x="1457280" y="203040"/>
            <a:ext cx="3038040" cy="6854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2000">
                <a:solidFill>
                  <a:srgbClr val="4f81bd"/>
                </a:solidFill>
                <a:latin typeface="Calibri"/>
              </a:rPr>
              <a:t>5th PRACE INDUSTRIAL EXECUTIVE SEMINAR</a:t>
            </a:r>
            <a:endParaRPr/>
          </a:p>
        </p:txBody>
      </p:sp>
      <p:sp>
        <p:nvSpPr>
          <p:cNvPr id="122" name="TextShape 8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898989"/>
                </a:solidFill>
                <a:latin typeface="Calibri"/>
              </a:rPr>
              <a:t>Bologna, March 28, 2014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1676520" y="304920"/>
            <a:ext cx="6933960" cy="6854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en-US" sz="2000">
                <a:solidFill>
                  <a:srgbClr val="4f81bd"/>
                </a:solidFill>
                <a:latin typeface="Calibri"/>
              </a:rPr>
              <a:t>Introduction</a:t>
            </a:r>
            <a:endParaRPr/>
          </a:p>
        </p:txBody>
      </p:sp>
      <p:sp>
        <p:nvSpPr>
          <p:cNvPr id="124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B141A171-D1E1-41A1-B131-7100E111F14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pic>
        <p:nvPicPr>
          <p:cNvPr descr="" id="125" name="Immagine 1"/>
          <p:cNvPicPr/>
          <p:nvPr/>
        </p:nvPicPr>
        <p:blipFill>
          <a:blip r:embed="rId1"/>
          <a:stretch>
            <a:fillRect/>
          </a:stretch>
        </p:blipFill>
        <p:spPr>
          <a:xfrm>
            <a:off x="304920" y="152280"/>
            <a:ext cx="1066320" cy="1066320"/>
          </a:xfrm>
          <a:prstGeom prst="rect">
            <a:avLst/>
          </a:prstGeom>
        </p:spPr>
      </p:pic>
      <p:sp>
        <p:nvSpPr>
          <p:cNvPr id="126" name="Line 3"/>
          <p:cNvSpPr/>
          <p:nvPr/>
        </p:nvSpPr>
        <p:spPr>
          <a:xfrm>
            <a:off x="1523880" y="1066680"/>
            <a:ext cx="7238880" cy="0"/>
          </a:xfrm>
          <a:prstGeom prst="line">
            <a:avLst/>
          </a:prstGeom>
          <a:ln w="19080">
            <a:solidFill>
              <a:srgbClr val="4a7ebb"/>
            </a:solidFill>
            <a:round/>
          </a:ln>
        </p:spPr>
      </p:sp>
      <p:sp>
        <p:nvSpPr>
          <p:cNvPr id="127" name="Line 4"/>
          <p:cNvSpPr/>
          <p:nvPr/>
        </p:nvSpPr>
        <p:spPr>
          <a:xfrm>
            <a:off x="533160" y="6324480"/>
            <a:ext cx="8229600" cy="0"/>
          </a:xfrm>
          <a:prstGeom prst="line">
            <a:avLst/>
          </a:prstGeom>
          <a:ln w="19080">
            <a:solidFill>
              <a:srgbClr val="4a7ebb"/>
            </a:solidFill>
            <a:round/>
          </a:ln>
        </p:spPr>
      </p:sp>
      <p:sp>
        <p:nvSpPr>
          <p:cNvPr id="128" name="CustomShape 5"/>
          <p:cNvSpPr/>
          <p:nvPr/>
        </p:nvSpPr>
        <p:spPr>
          <a:xfrm>
            <a:off x="380880" y="1447920"/>
            <a:ext cx="5047920" cy="68544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4f81bd"/>
                </a:solidFill>
                <a:latin typeface="Calibri"/>
              </a:rPr>
              <a:t>OpenFoam Project</a:t>
            </a:r>
            <a:r>
              <a:rPr lang="en-US" sz="2000">
                <a:solidFill>
                  <a:srgbClr val="4f81bd"/>
                </a:solidFill>
                <a:latin typeface="Calibri"/>
              </a:rPr>
              <a:t>:</a:t>
            </a:r>
            <a:endParaRPr/>
          </a:p>
        </p:txBody>
      </p:sp>
      <p:sp>
        <p:nvSpPr>
          <p:cNvPr id="129" name="CustomShape 6"/>
          <p:cNvSpPr/>
          <p:nvPr/>
        </p:nvSpPr>
        <p:spPr>
          <a:xfrm>
            <a:off x="419040" y="2114640"/>
            <a:ext cx="8135640" cy="100512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</a:pPr>
            <a:r>
              <a:rPr lang="en-US" sz="2000">
                <a:solidFill>
                  <a:srgbClr val="4f81bd"/>
                </a:solidFill>
                <a:latin typeface="Calibri"/>
              </a:rPr>
              <a:t>Why? The use of CFD technology in industry is still limited by the high computational time and cost, and even more by the high cost of commercial CFD software licenses.</a:t>
            </a:r>
            <a:endParaRPr/>
          </a:p>
        </p:txBody>
      </p:sp>
      <p:sp>
        <p:nvSpPr>
          <p:cNvPr id="130" name="CustomShape 7"/>
          <p:cNvSpPr/>
          <p:nvPr/>
        </p:nvSpPr>
        <p:spPr>
          <a:xfrm>
            <a:off x="552600" y="4038480"/>
            <a:ext cx="8135640" cy="161424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</a:pPr>
            <a:r>
              <a:rPr lang="en-US" sz="2000">
                <a:solidFill>
                  <a:srgbClr val="4f81bd"/>
                </a:solidFill>
                <a:latin typeface="Calibri"/>
              </a:rPr>
              <a:t>In 2009, LAPCOS in partnership with CINECA relying on the contribute of regional research program starts to explore the Open Foam CFD capability by means of a deep training activity on the Open Foam code, Linux OS and the programming language.</a:t>
            </a:r>
            <a:endParaRPr/>
          </a:p>
        </p:txBody>
      </p:sp>
      <p:sp>
        <p:nvSpPr>
          <p:cNvPr id="131" name="CustomShape 8"/>
          <p:cNvSpPr/>
          <p:nvPr/>
        </p:nvSpPr>
        <p:spPr>
          <a:xfrm>
            <a:off x="3914640" y="3276720"/>
            <a:ext cx="1142640" cy="533160"/>
          </a:xfrm>
          <a:prstGeom prst="rect">
            <a:avLst>
              <a:gd fmla="val 50000" name="adj1"/>
              <a:gd fmla="val 50000" name="adj2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132" name="CustomShape 9"/>
          <p:cNvSpPr/>
          <p:nvPr/>
        </p:nvSpPr>
        <p:spPr>
          <a:xfrm>
            <a:off x="1457280" y="203040"/>
            <a:ext cx="3038040" cy="6854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2000">
                <a:solidFill>
                  <a:srgbClr val="4f81bd"/>
                </a:solidFill>
                <a:latin typeface="Calibri"/>
              </a:rPr>
              <a:t>5th PRACE INDUSTRIAL EXECUTIVE SEMINAR</a:t>
            </a:r>
            <a:endParaRPr/>
          </a:p>
        </p:txBody>
      </p:sp>
      <p:sp>
        <p:nvSpPr>
          <p:cNvPr id="133" name="TextShape 10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898989"/>
                </a:solidFill>
                <a:latin typeface="Calibri"/>
              </a:rPr>
              <a:t>Bologna, March 28, 2014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dur="indefinite" id="2" nodeType="mainSeq">
                <p:childTnLst>
                  <p:par>
                    <p:cTn fill="hold" id="3" nodeType="clickEffect">
                      <p:stCondLst>
                        <p:cond delay="indefinite"/>
                      </p:stCondLst>
                      <p:childTnLst>
                        <p:par>
                          <p:cTn fill="hold" id="4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7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8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Effect">
                      <p:stCondLst>
                        <p:cond delay="indefinite"/>
                      </p:stCondLst>
                      <p:childTnLst>
                        <p:par>
                          <p:cTn fill="hold" id="10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13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16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1676520" y="304920"/>
            <a:ext cx="6933960" cy="6854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en-US" sz="2000">
                <a:solidFill>
                  <a:srgbClr val="4f81bd"/>
                </a:solidFill>
                <a:latin typeface="Calibri"/>
              </a:rPr>
              <a:t>Virtual Test Bench for Centrifugal Pumps</a:t>
            </a:r>
            <a:endParaRPr/>
          </a:p>
        </p:txBody>
      </p:sp>
      <p:sp>
        <p:nvSpPr>
          <p:cNvPr id="135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51F131A1-F1F1-4121-8131-4141419171D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pic>
        <p:nvPicPr>
          <p:cNvPr descr="" id="136" name="Immagine 1"/>
          <p:cNvPicPr/>
          <p:nvPr/>
        </p:nvPicPr>
        <p:blipFill>
          <a:blip r:embed="rId1"/>
          <a:stretch>
            <a:fillRect/>
          </a:stretch>
        </p:blipFill>
        <p:spPr>
          <a:xfrm>
            <a:off x="304920" y="152280"/>
            <a:ext cx="1066320" cy="1066320"/>
          </a:xfrm>
          <a:prstGeom prst="rect">
            <a:avLst/>
          </a:prstGeom>
        </p:spPr>
      </p:pic>
      <p:sp>
        <p:nvSpPr>
          <p:cNvPr id="137" name="Line 3"/>
          <p:cNvSpPr/>
          <p:nvPr/>
        </p:nvSpPr>
        <p:spPr>
          <a:xfrm>
            <a:off x="1523880" y="1066680"/>
            <a:ext cx="7238880" cy="0"/>
          </a:xfrm>
          <a:prstGeom prst="line">
            <a:avLst/>
          </a:prstGeom>
          <a:ln w="19080">
            <a:solidFill>
              <a:srgbClr val="4a7ebb"/>
            </a:solidFill>
            <a:round/>
          </a:ln>
        </p:spPr>
      </p:sp>
      <p:sp>
        <p:nvSpPr>
          <p:cNvPr id="138" name="Line 4"/>
          <p:cNvSpPr/>
          <p:nvPr/>
        </p:nvSpPr>
        <p:spPr>
          <a:xfrm>
            <a:off x="533160" y="6324480"/>
            <a:ext cx="8229600" cy="0"/>
          </a:xfrm>
          <a:prstGeom prst="line">
            <a:avLst/>
          </a:prstGeom>
          <a:ln w="19080">
            <a:solidFill>
              <a:srgbClr val="4a7ebb"/>
            </a:solidFill>
            <a:round/>
          </a:ln>
        </p:spPr>
      </p:sp>
      <p:sp>
        <p:nvSpPr>
          <p:cNvPr id="139" name="CustomShape 5"/>
          <p:cNvSpPr/>
          <p:nvPr/>
        </p:nvSpPr>
        <p:spPr>
          <a:xfrm>
            <a:off x="485640" y="1295280"/>
            <a:ext cx="8381520" cy="68544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en-US" sz="2000">
                <a:solidFill>
                  <a:srgbClr val="4f81bd"/>
                </a:solidFill>
                <a:latin typeface="Calibri"/>
              </a:rPr>
              <a:t>At the end of 2011 the first project based on Open Foam was delivered</a:t>
            </a:r>
            <a:endParaRPr/>
          </a:p>
        </p:txBody>
      </p:sp>
      <p:sp>
        <p:nvSpPr>
          <p:cNvPr id="140" name="CustomShape 6"/>
          <p:cNvSpPr/>
          <p:nvPr/>
        </p:nvSpPr>
        <p:spPr>
          <a:xfrm>
            <a:off x="485640" y="2611440"/>
            <a:ext cx="1485720" cy="68544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en-US" sz="2000">
                <a:solidFill>
                  <a:srgbClr val="4f81bd"/>
                </a:solidFill>
                <a:latin typeface="Calibri"/>
              </a:rPr>
              <a:t>Customer:  </a:t>
            </a:r>
            <a:endParaRPr/>
          </a:p>
        </p:txBody>
      </p:sp>
      <p:pic>
        <p:nvPicPr>
          <p:cNvPr descr="" id="14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371680" y="2700360"/>
            <a:ext cx="2517480" cy="579240"/>
          </a:xfrm>
          <a:prstGeom prst="rect">
            <a:avLst/>
          </a:prstGeom>
        </p:spPr>
      </p:pic>
      <p:pic>
        <p:nvPicPr>
          <p:cNvPr descr="" id="142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676840" y="1981080"/>
            <a:ext cx="2657160" cy="2161800"/>
          </a:xfrm>
          <a:prstGeom prst="rect">
            <a:avLst/>
          </a:prstGeom>
        </p:spPr>
      </p:pic>
      <p:sp>
        <p:nvSpPr>
          <p:cNvPr id="143" name="CustomShape 7"/>
          <p:cNvSpPr/>
          <p:nvPr/>
        </p:nvSpPr>
        <p:spPr>
          <a:xfrm>
            <a:off x="533520" y="4038480"/>
            <a:ext cx="8381520" cy="2133360"/>
          </a:xfrm>
          <a:prstGeom prst="rect">
            <a:avLst/>
          </a:prstGeom>
        </p:spPr>
        <p:txBody>
          <a:bodyPr anchor="ctr" bIns="45000" lIns="90000" rIns="90000" tIns="45000"/>
          <a:p>
            <a:pPr algn="just">
              <a:lnSpc>
                <a:spcPct val="100000"/>
              </a:lnSpc>
            </a:pPr>
            <a:r>
              <a:rPr lang="en-US" sz="1600">
                <a:solidFill>
                  <a:srgbClr val="0070c0"/>
                </a:solidFill>
                <a:latin typeface="Calibri"/>
              </a:rPr>
              <a:t>Pedrollo is a benchmark brand world-wide for the electric water pump sector. A reputation founded on facilities, technologies, professionalism, and the company’s business model.</a:t>
            </a:r>
            <a:endParaRPr/>
          </a:p>
          <a:p>
            <a:pPr algn="just">
              <a:lnSpc>
                <a:spcPct val="100000"/>
              </a:lnSpc>
            </a:pPr>
            <a:r>
              <a:rPr lang="en-US" sz="1600">
                <a:solidFill>
                  <a:srgbClr val="0070c0"/>
                </a:solidFill>
                <a:latin typeface="Calibri"/>
              </a:rPr>
              <a:t>Pedrollo is a large, constantly growing company that extends over an area suited to a volume of production that has reached </a:t>
            </a:r>
            <a:r>
              <a:rPr b="1" lang="en-US" sz="1600">
                <a:solidFill>
                  <a:srgbClr val="0070c0"/>
                </a:solidFill>
                <a:latin typeface="Calibri"/>
              </a:rPr>
              <a:t>2 million pumps a year</a:t>
            </a:r>
            <a:r>
              <a:rPr lang="en-US" sz="1600">
                <a:solidFill>
                  <a:srgbClr val="0070c0"/>
                </a:solidFill>
                <a:latin typeface="Calibri"/>
              </a:rPr>
              <a:t>.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en-US" sz="1600">
                <a:solidFill>
                  <a:srgbClr val="0070c0"/>
                </a:solidFill>
                <a:latin typeface="Calibri"/>
              </a:rPr>
              <a:t>The company’s facilities in fact occupy a very large and steadily expanding area that currently amounts to </a:t>
            </a:r>
            <a:r>
              <a:rPr b="1" lang="en-US" sz="1600">
                <a:solidFill>
                  <a:srgbClr val="0070c0"/>
                </a:solidFill>
                <a:latin typeface="Calibri"/>
              </a:rPr>
              <a:t>over 100,000 m2</a:t>
            </a:r>
            <a:r>
              <a:rPr lang="en-US" sz="1600">
                <a:solidFill>
                  <a:srgbClr val="0070c0"/>
                </a:solidFill>
                <a:latin typeface="Calibri"/>
              </a:rPr>
              <a:t>: dimensions that make Pedrollo an industrial district in its own right, divided into several plants, each with its own efficient structure and position in the production framework.</a:t>
            </a:r>
            <a:endParaRPr/>
          </a:p>
        </p:txBody>
      </p:sp>
      <p:sp>
        <p:nvSpPr>
          <p:cNvPr id="144" name="CustomShape 8"/>
          <p:cNvSpPr/>
          <p:nvPr/>
        </p:nvSpPr>
        <p:spPr>
          <a:xfrm>
            <a:off x="4724280" y="6400800"/>
            <a:ext cx="3660480" cy="3427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400">
                <a:solidFill>
                  <a:srgbClr val="4f81bd"/>
                </a:solidFill>
                <a:latin typeface="Calibri"/>
              </a:rPr>
              <a:t>5th PRACE INDUSTRIAL EXECUTIVE SEMINAR</a:t>
            </a:r>
            <a:endParaRPr/>
          </a:p>
        </p:txBody>
      </p:sp>
      <p:sp>
        <p:nvSpPr>
          <p:cNvPr id="145" name="TextShape 9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898989"/>
                </a:solidFill>
                <a:latin typeface="Calibri"/>
              </a:rPr>
              <a:t>Bologna, March 28, 2014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1676520" y="304920"/>
            <a:ext cx="6933960" cy="6854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en-US" sz="2000">
                <a:solidFill>
                  <a:srgbClr val="4f81bd"/>
                </a:solidFill>
                <a:latin typeface="Calibri"/>
              </a:rPr>
              <a:t>Virtual Test Bench for Centrifugal Pumps</a:t>
            </a:r>
            <a:endParaRPr/>
          </a:p>
        </p:txBody>
      </p:sp>
      <p:sp>
        <p:nvSpPr>
          <p:cNvPr id="147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01C1B1E1-A151-4111-B111-81D1517171C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pic>
        <p:nvPicPr>
          <p:cNvPr descr="" id="148" name="Immagine 1"/>
          <p:cNvPicPr/>
          <p:nvPr/>
        </p:nvPicPr>
        <p:blipFill>
          <a:blip r:embed="rId1"/>
          <a:stretch>
            <a:fillRect/>
          </a:stretch>
        </p:blipFill>
        <p:spPr>
          <a:xfrm>
            <a:off x="304920" y="152280"/>
            <a:ext cx="1066320" cy="1066320"/>
          </a:xfrm>
          <a:prstGeom prst="rect">
            <a:avLst/>
          </a:prstGeom>
        </p:spPr>
      </p:pic>
      <p:sp>
        <p:nvSpPr>
          <p:cNvPr id="149" name="Line 3"/>
          <p:cNvSpPr/>
          <p:nvPr/>
        </p:nvSpPr>
        <p:spPr>
          <a:xfrm>
            <a:off x="1523880" y="1066680"/>
            <a:ext cx="7238880" cy="0"/>
          </a:xfrm>
          <a:prstGeom prst="line">
            <a:avLst/>
          </a:prstGeom>
          <a:ln w="19080">
            <a:solidFill>
              <a:srgbClr val="4a7ebb"/>
            </a:solidFill>
            <a:round/>
          </a:ln>
        </p:spPr>
      </p:sp>
      <p:sp>
        <p:nvSpPr>
          <p:cNvPr id="150" name="Line 4"/>
          <p:cNvSpPr/>
          <p:nvPr/>
        </p:nvSpPr>
        <p:spPr>
          <a:xfrm>
            <a:off x="533160" y="6324480"/>
            <a:ext cx="8229600" cy="0"/>
          </a:xfrm>
          <a:prstGeom prst="line">
            <a:avLst/>
          </a:prstGeom>
          <a:ln w="19080">
            <a:solidFill>
              <a:srgbClr val="4a7ebb"/>
            </a:solidFill>
            <a:round/>
          </a:ln>
        </p:spPr>
      </p:sp>
      <p:sp>
        <p:nvSpPr>
          <p:cNvPr id="151" name="CustomShape 5"/>
          <p:cNvSpPr/>
          <p:nvPr/>
        </p:nvSpPr>
        <p:spPr>
          <a:xfrm>
            <a:off x="485640" y="1447920"/>
            <a:ext cx="5609880" cy="45684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4f81bd"/>
                </a:solidFill>
                <a:latin typeface="Calibri"/>
              </a:rPr>
              <a:t>Problem</a:t>
            </a:r>
            <a:r>
              <a:rPr lang="en-US" sz="2000">
                <a:solidFill>
                  <a:srgbClr val="4f81bd"/>
                </a:solidFill>
                <a:latin typeface="Calibri"/>
              </a:rPr>
              <a:t>:    improve  </a:t>
            </a:r>
            <a:r>
              <a:rPr b="1" i="1" lang="en-US" sz="2000">
                <a:solidFill>
                  <a:srgbClr val="4f81bd"/>
                </a:solidFill>
                <a:latin typeface="Calibri"/>
              </a:rPr>
              <a:t>time to market </a:t>
            </a:r>
            <a:r>
              <a:rPr lang="en-US" sz="2000">
                <a:solidFill>
                  <a:srgbClr val="4f81bd"/>
                </a:solidFill>
                <a:latin typeface="Calibri"/>
              </a:rPr>
              <a:t>new products</a:t>
            </a:r>
            <a:endParaRPr/>
          </a:p>
        </p:txBody>
      </p:sp>
      <p:sp>
        <p:nvSpPr>
          <p:cNvPr id="152" name="CustomShape 6"/>
          <p:cNvSpPr/>
          <p:nvPr/>
        </p:nvSpPr>
        <p:spPr>
          <a:xfrm>
            <a:off x="523800" y="2819520"/>
            <a:ext cx="7019640" cy="91404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4f81bd"/>
                </a:solidFill>
                <a:latin typeface="Calibri"/>
              </a:rPr>
              <a:t>Bottleneck</a:t>
            </a:r>
            <a:r>
              <a:rPr lang="en-US" sz="2000">
                <a:solidFill>
                  <a:srgbClr val="4f81bd"/>
                </a:solidFill>
                <a:latin typeface="Calibri"/>
              </a:rPr>
              <a:t>:    </a:t>
            </a:r>
            <a:r>
              <a:rPr b="1" i="1" lang="en-US" sz="2000">
                <a:solidFill>
                  <a:srgbClr val="4f81bd"/>
                </a:solidFill>
                <a:latin typeface="Calibri"/>
              </a:rPr>
              <a:t>High computational time on CFD</a:t>
            </a:r>
            <a:r>
              <a:rPr lang="en-US" sz="2000">
                <a:solidFill>
                  <a:srgbClr val="4f81bd"/>
                </a:solidFill>
                <a:latin typeface="Calibri"/>
              </a:rPr>
              <a:t> (several weeks) due to limited  sofware license  and parallel computation ( limited budget)</a:t>
            </a:r>
            <a:endParaRPr/>
          </a:p>
        </p:txBody>
      </p:sp>
      <p:sp>
        <p:nvSpPr>
          <p:cNvPr id="153" name="CustomShape 7"/>
          <p:cNvSpPr/>
          <p:nvPr/>
        </p:nvSpPr>
        <p:spPr>
          <a:xfrm>
            <a:off x="552600" y="4648320"/>
            <a:ext cx="7019640" cy="91404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4f81bd"/>
                </a:solidFill>
                <a:latin typeface="Calibri"/>
              </a:rPr>
              <a:t>Solution</a:t>
            </a:r>
            <a:r>
              <a:rPr lang="en-US" sz="2000">
                <a:solidFill>
                  <a:srgbClr val="4f81bd"/>
                </a:solidFill>
                <a:latin typeface="Calibri"/>
              </a:rPr>
              <a:t>:    Customized tool to use </a:t>
            </a:r>
            <a:r>
              <a:rPr b="1" i="1" lang="en-US" sz="2000">
                <a:solidFill>
                  <a:srgbClr val="4f81bd"/>
                </a:solidFill>
                <a:latin typeface="Calibri"/>
              </a:rPr>
              <a:t>Open Foam</a:t>
            </a:r>
            <a:r>
              <a:rPr lang="en-US" sz="2000">
                <a:solidFill>
                  <a:srgbClr val="4f81bd"/>
                </a:solidFill>
                <a:latin typeface="Calibri"/>
              </a:rPr>
              <a:t> with multi-core parallelization to automate the CFD calculations</a:t>
            </a:r>
            <a:endParaRPr/>
          </a:p>
        </p:txBody>
      </p:sp>
      <p:pic>
        <p:nvPicPr>
          <p:cNvPr descr="" id="15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379680" y="2057400"/>
            <a:ext cx="1267920" cy="560160"/>
          </a:xfrm>
          <a:prstGeom prst="rect">
            <a:avLst/>
          </a:prstGeom>
        </p:spPr>
      </p:pic>
      <p:pic>
        <p:nvPicPr>
          <p:cNvPr descr="" id="15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427560" y="3807000"/>
            <a:ext cx="1267920" cy="560160"/>
          </a:xfrm>
          <a:prstGeom prst="rect">
            <a:avLst/>
          </a:prstGeom>
        </p:spPr>
      </p:pic>
      <p:sp>
        <p:nvSpPr>
          <p:cNvPr id="156" name="CustomShape 8"/>
          <p:cNvSpPr/>
          <p:nvPr/>
        </p:nvSpPr>
        <p:spPr>
          <a:xfrm>
            <a:off x="1228680" y="203040"/>
            <a:ext cx="3038040" cy="6854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2000">
                <a:solidFill>
                  <a:srgbClr val="4f81bd"/>
                </a:solidFill>
                <a:latin typeface="Calibri"/>
              </a:rPr>
              <a:t>5th PRACE INDUSTRIAL EXECUTIVE SEMINAR</a:t>
            </a:r>
            <a:endParaRPr/>
          </a:p>
        </p:txBody>
      </p:sp>
      <p:sp>
        <p:nvSpPr>
          <p:cNvPr id="157" name="CustomShape 9"/>
          <p:cNvSpPr/>
          <p:nvPr/>
        </p:nvSpPr>
        <p:spPr>
          <a:xfrm>
            <a:off x="4724280" y="6400800"/>
            <a:ext cx="3660480" cy="3427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400">
                <a:solidFill>
                  <a:srgbClr val="4f81bd"/>
                </a:solidFill>
                <a:latin typeface="Calibri"/>
              </a:rPr>
              <a:t>5th PRACE INDUSTRIAL EXECUTIVE SEMINAR</a:t>
            </a:r>
            <a:endParaRPr/>
          </a:p>
        </p:txBody>
      </p:sp>
      <p:sp>
        <p:nvSpPr>
          <p:cNvPr id="158" name="TextShape 10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898989"/>
                </a:solidFill>
                <a:latin typeface="Calibri"/>
              </a:rPr>
              <a:t>Bologna, March 28, 2014</a:t>
            </a:r>
            <a:endParaRPr/>
          </a:p>
        </p:txBody>
      </p:sp>
    </p:spTree>
  </p:cSld>
  <p:timing>
    <p:tnLst>
      <p:par>
        <p:cTn dur="indefinite" id="17" nodeType="tmRoot" restart="never">
          <p:childTnLst>
            <p:seq>
              <p:cTn dur="indefinite" id="18" nodeType="mainSeq">
                <p:childTnLst>
                  <p:par>
                    <p:cTn fill="hold" id="19" nodeType="clickEffect">
                      <p:stCondLst>
                        <p:cond delay="indefinite"/>
                      </p:stCondLst>
                      <p:childTnLst>
                        <p:par>
                          <p:cTn fill="hold" id="20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23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26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Effect">
                      <p:stCondLst>
                        <p:cond delay="indefinite"/>
                      </p:stCondLst>
                      <p:childTnLst>
                        <p:par>
                          <p:cTn fill="hold" id="28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31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34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1676520" y="304920"/>
            <a:ext cx="6933960" cy="6854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en-US" sz="2000">
                <a:solidFill>
                  <a:srgbClr val="4f81bd"/>
                </a:solidFill>
                <a:latin typeface="Calibri"/>
              </a:rPr>
              <a:t>Virtual Test Bench for Centrifugal Pumps</a:t>
            </a:r>
            <a:endParaRPr/>
          </a:p>
        </p:txBody>
      </p:sp>
      <p:sp>
        <p:nvSpPr>
          <p:cNvPr id="160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51813121-81B1-4161-91E1-E121D181E17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pic>
        <p:nvPicPr>
          <p:cNvPr descr="" id="161" name="Immagine 1"/>
          <p:cNvPicPr/>
          <p:nvPr/>
        </p:nvPicPr>
        <p:blipFill>
          <a:blip r:embed="rId1"/>
          <a:stretch>
            <a:fillRect/>
          </a:stretch>
        </p:blipFill>
        <p:spPr>
          <a:xfrm>
            <a:off x="304920" y="152280"/>
            <a:ext cx="1066320" cy="1066320"/>
          </a:xfrm>
          <a:prstGeom prst="rect">
            <a:avLst/>
          </a:prstGeom>
        </p:spPr>
      </p:pic>
      <p:sp>
        <p:nvSpPr>
          <p:cNvPr id="162" name="Line 3"/>
          <p:cNvSpPr/>
          <p:nvPr/>
        </p:nvSpPr>
        <p:spPr>
          <a:xfrm>
            <a:off x="1523880" y="1066680"/>
            <a:ext cx="7238880" cy="0"/>
          </a:xfrm>
          <a:prstGeom prst="line">
            <a:avLst/>
          </a:prstGeom>
          <a:ln w="19080">
            <a:solidFill>
              <a:srgbClr val="4a7ebb"/>
            </a:solidFill>
            <a:round/>
          </a:ln>
        </p:spPr>
      </p:sp>
      <p:sp>
        <p:nvSpPr>
          <p:cNvPr id="163" name="Line 4"/>
          <p:cNvSpPr/>
          <p:nvPr/>
        </p:nvSpPr>
        <p:spPr>
          <a:xfrm>
            <a:off x="533160" y="6324480"/>
            <a:ext cx="8229600" cy="0"/>
          </a:xfrm>
          <a:prstGeom prst="line">
            <a:avLst/>
          </a:prstGeom>
          <a:ln w="19080">
            <a:solidFill>
              <a:srgbClr val="4a7ebb"/>
            </a:solidFill>
            <a:round/>
          </a:ln>
        </p:spPr>
      </p:sp>
      <p:pic>
        <p:nvPicPr>
          <p:cNvPr descr="" id="16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143680" y="1219320"/>
            <a:ext cx="3265200" cy="2561760"/>
          </a:xfrm>
          <a:prstGeom prst="rect">
            <a:avLst/>
          </a:prstGeom>
        </p:spPr>
      </p:pic>
      <p:pic>
        <p:nvPicPr>
          <p:cNvPr descr="" id="16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85800" y="3124080"/>
            <a:ext cx="3962160" cy="2937960"/>
          </a:xfrm>
          <a:prstGeom prst="rect">
            <a:avLst/>
          </a:prstGeom>
        </p:spPr>
      </p:pic>
      <p:pic>
        <p:nvPicPr>
          <p:cNvPr descr="" id="16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6551640" y="3962520"/>
            <a:ext cx="1856880" cy="1390320"/>
          </a:xfrm>
          <a:prstGeom prst="rect">
            <a:avLst/>
          </a:prstGeom>
        </p:spPr>
      </p:pic>
      <p:pic>
        <p:nvPicPr>
          <p:cNvPr descr="" id="16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4971960" y="4429080"/>
            <a:ext cx="1485720" cy="1542600"/>
          </a:xfrm>
          <a:prstGeom prst="rect">
            <a:avLst/>
          </a:prstGeom>
        </p:spPr>
      </p:pic>
      <p:sp>
        <p:nvSpPr>
          <p:cNvPr id="168" name="CustomShape 5"/>
          <p:cNvSpPr/>
          <p:nvPr/>
        </p:nvSpPr>
        <p:spPr>
          <a:xfrm>
            <a:off x="533520" y="1219320"/>
            <a:ext cx="4390560" cy="152352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lang="en-US">
                <a:solidFill>
                  <a:srgbClr val="4f81bd"/>
                </a:solidFill>
                <a:latin typeface="Calibri"/>
              </a:rPr>
              <a:t>Test bench:  </a:t>
            </a:r>
            <a:r>
              <a:rPr lang="en-US">
                <a:solidFill>
                  <a:srgbClr val="4f81bd"/>
                </a:solidFill>
                <a:latin typeface="Calibri"/>
              </a:rPr>
              <a:t>is the most important criteria to check the hydraulic performance for a new pump design.  In particular  to obtain  Head (H) -Flow rate (Q) curve and efficiency</a:t>
            </a:r>
            <a:endParaRPr/>
          </a:p>
        </p:txBody>
      </p:sp>
      <p:sp>
        <p:nvSpPr>
          <p:cNvPr id="169" name="CustomShape 6"/>
          <p:cNvSpPr/>
          <p:nvPr/>
        </p:nvSpPr>
        <p:spPr>
          <a:xfrm>
            <a:off x="4724280" y="6400800"/>
            <a:ext cx="3660480" cy="3427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400">
                <a:solidFill>
                  <a:srgbClr val="4f81bd"/>
                </a:solidFill>
                <a:latin typeface="Calibri"/>
              </a:rPr>
              <a:t>5th PRACE INDUSTRIAL EXECUTIVE SEMINAR</a:t>
            </a:r>
            <a:endParaRPr/>
          </a:p>
        </p:txBody>
      </p:sp>
      <p:sp>
        <p:nvSpPr>
          <p:cNvPr id="170" name="TextShape 7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898989"/>
                </a:solidFill>
                <a:latin typeface="Calibri"/>
              </a:rPr>
              <a:t>Bologna, March 28, 2014</a:t>
            </a: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1676520" y="304920"/>
            <a:ext cx="6933960" cy="68544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en-US" sz="2000">
                <a:solidFill>
                  <a:srgbClr val="4f81bd"/>
                </a:solidFill>
                <a:latin typeface="Calibri"/>
              </a:rPr>
              <a:t>Virtual Test Bench for Centrifugal Pumps</a:t>
            </a:r>
            <a:endParaRPr/>
          </a:p>
        </p:txBody>
      </p:sp>
      <p:sp>
        <p:nvSpPr>
          <p:cNvPr id="172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E191D171-F131-41B1-B1D1-E181B171A101}" type="slidenum">
              <a:rPr lang="en-US">
                <a:solidFill>
                  <a:srgbClr val="000000"/>
                </a:solidFill>
                <a:latin typeface="Calibri"/>
              </a:rPr>
              <a:t>&lt;number&gt;</a:t>
            </a:fld>
            <a:endParaRPr/>
          </a:p>
        </p:txBody>
      </p:sp>
      <p:pic>
        <p:nvPicPr>
          <p:cNvPr descr="" id="173" name="Immagine 1"/>
          <p:cNvPicPr/>
          <p:nvPr/>
        </p:nvPicPr>
        <p:blipFill>
          <a:blip r:embed="rId1"/>
          <a:stretch>
            <a:fillRect/>
          </a:stretch>
        </p:blipFill>
        <p:spPr>
          <a:xfrm>
            <a:off x="304920" y="152280"/>
            <a:ext cx="1066320" cy="1066320"/>
          </a:xfrm>
          <a:prstGeom prst="rect">
            <a:avLst/>
          </a:prstGeom>
        </p:spPr>
      </p:pic>
      <p:sp>
        <p:nvSpPr>
          <p:cNvPr id="174" name="Line 3"/>
          <p:cNvSpPr/>
          <p:nvPr/>
        </p:nvSpPr>
        <p:spPr>
          <a:xfrm>
            <a:off x="1523880" y="1066680"/>
            <a:ext cx="7238880" cy="0"/>
          </a:xfrm>
          <a:prstGeom prst="line">
            <a:avLst/>
          </a:prstGeom>
          <a:ln w="19080">
            <a:solidFill>
              <a:srgbClr val="4a7ebb"/>
            </a:solidFill>
            <a:round/>
          </a:ln>
        </p:spPr>
      </p:sp>
      <p:sp>
        <p:nvSpPr>
          <p:cNvPr id="175" name="Line 4"/>
          <p:cNvSpPr/>
          <p:nvPr/>
        </p:nvSpPr>
        <p:spPr>
          <a:xfrm>
            <a:off x="533160" y="6324480"/>
            <a:ext cx="8229600" cy="0"/>
          </a:xfrm>
          <a:prstGeom prst="line">
            <a:avLst/>
          </a:prstGeom>
          <a:ln w="19080">
            <a:solidFill>
              <a:srgbClr val="4a7ebb"/>
            </a:solidFill>
            <a:round/>
          </a:ln>
        </p:spPr>
      </p:sp>
      <p:sp>
        <p:nvSpPr>
          <p:cNvPr id="176" name="CustomShape 5"/>
          <p:cNvSpPr/>
          <p:nvPr/>
        </p:nvSpPr>
        <p:spPr>
          <a:xfrm>
            <a:off x="533520" y="1219320"/>
            <a:ext cx="7467120" cy="68544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lang="en-US">
                <a:solidFill>
                  <a:srgbClr val="4f81bd"/>
                </a:solidFill>
                <a:latin typeface="Calibri"/>
              </a:rPr>
              <a:t>Open Pump:  </a:t>
            </a:r>
            <a:r>
              <a:rPr lang="en-US">
                <a:solidFill>
                  <a:srgbClr val="4f81bd"/>
                </a:solidFill>
                <a:latin typeface="Calibri"/>
              </a:rPr>
              <a:t> developed software tool for setting OpenFoam cases and submitting jobs.  </a:t>
            </a:r>
            <a:endParaRPr/>
          </a:p>
        </p:txBody>
      </p:sp>
      <p:pic>
        <p:nvPicPr>
          <p:cNvPr descr="" id="177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627200" y="2209680"/>
            <a:ext cx="7032240" cy="3838320"/>
          </a:xfrm>
          <a:prstGeom prst="rect">
            <a:avLst/>
          </a:prstGeom>
        </p:spPr>
      </p:pic>
      <p:sp>
        <p:nvSpPr>
          <p:cNvPr id="178" name="CustomShape 6"/>
          <p:cNvSpPr/>
          <p:nvPr/>
        </p:nvSpPr>
        <p:spPr>
          <a:xfrm>
            <a:off x="4724280" y="6400800"/>
            <a:ext cx="3660480" cy="3427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400">
                <a:solidFill>
                  <a:srgbClr val="4f81bd"/>
                </a:solidFill>
                <a:latin typeface="Calibri"/>
              </a:rPr>
              <a:t>5th PRACE INDUSTRIAL EXECUTIVE SEMINAR</a:t>
            </a:r>
            <a:endParaRPr/>
          </a:p>
        </p:txBody>
      </p:sp>
      <p:sp>
        <p:nvSpPr>
          <p:cNvPr id="179" name="TextShape 7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898989"/>
                </a:solidFill>
                <a:latin typeface="Calibri"/>
              </a:rPr>
              <a:t>Bologna, March 28, 2014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