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6.xml" ContentType="application/vnd.openxmlformats-officedocument.presentationml.notesSlide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1.jpeg" ContentType="image/jpeg"/>
  <Override PartName="/ppt/media/image8.jpeg" ContentType="image/jpeg"/>
  <Override PartName="/ppt/media/image5.jpeg" ContentType="image/jpeg"/>
  <Override PartName="/ppt/media/image2.jpeg" ContentType="image/jpeg"/>
  <Override PartName="/ppt/media/image12.png" ContentType="image/png"/>
  <Override PartName="/ppt/media/image9.jpeg" ContentType="image/jpeg"/>
  <Override PartName="/ppt/media/image13.jpeg" ContentType="image/jpeg"/>
  <Override PartName="/ppt/media/image6.jpeg" ContentType="image/jpeg"/>
  <Override PartName="/ppt/media/image10.jpeg" ContentType="image/jpeg"/>
  <Override PartName="/ppt/media/image3.jpeg" ContentType="image/jpeg"/>
  <Override PartName="/ppt/media/image14.jpeg" ContentType="image/jpeg"/>
  <Override PartName="/ppt/media/image7.jpeg" ContentType="image/jpeg"/>
  <Override PartName="/ppt/slideLayouts/slideLayout6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2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7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22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227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228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229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5171F121-8191-4121-81A1-C1C1C1B1811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91B16151-4171-4121-81B1-21F1E1B10121}" type="slidenum">
              <a:rPr b="1" lang="en-US" sz="2000">
                <a:solidFill>
                  <a:srgbClr val="ffffff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912960" y="4343400"/>
            <a:ext cx="5027400" cy="411120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41814181-5101-41A1-81D1-116121D1F1F1}" type="slidenum">
              <a:rPr b="1" lang="en-US" sz="2000">
                <a:solidFill>
                  <a:srgbClr val="145aa0"/>
                </a:solidFill>
                <a:latin typeface="Arial"/>
                <a:ea typeface="ＭＳ Ｐゴシック"/>
              </a:rPr>
              <a:t>&lt;number&gt;</a:t>
            </a:fld>
            <a:endParaRPr/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85800" y="4341960"/>
            <a:ext cx="5484600" cy="411588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5191B141-3131-4191-A111-5111B131E111}" type="slidenum">
              <a:rPr b="1" lang="en-US" sz="2000">
                <a:solidFill>
                  <a:srgbClr val="145aa0"/>
                </a:solidFill>
                <a:latin typeface="Arial"/>
                <a:ea typeface="+mn-ea"/>
              </a:rPr>
              <a:t>&lt;number&gt;</a:t>
            </a:fld>
            <a:endParaRPr/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85800" y="4341960"/>
            <a:ext cx="5486040" cy="41144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324000" y="1268280"/>
            <a:ext cx="8640360" cy="467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324000" y="115920"/>
            <a:ext cx="7772040" cy="582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24000" y="1268280"/>
            <a:ext cx="8640360" cy="467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3964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324000" y="1268280"/>
            <a:ext cx="8640360" cy="467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324000" y="115920"/>
            <a:ext cx="7772040" cy="582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3964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324000" y="1268280"/>
            <a:ext cx="8640360" cy="467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324000" y="115920"/>
            <a:ext cx="7772040" cy="582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3964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324000" y="1268280"/>
            <a:ext cx="8640360" cy="467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ubTitle"/>
          </p:nvPr>
        </p:nvSpPr>
        <p:spPr>
          <a:xfrm>
            <a:off x="324000" y="115920"/>
            <a:ext cx="7772040" cy="582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3964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24000" y="115920"/>
            <a:ext cx="7772040" cy="582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subTitle"/>
          </p:nvPr>
        </p:nvSpPr>
        <p:spPr>
          <a:xfrm>
            <a:off x="324000" y="1268280"/>
            <a:ext cx="8640360" cy="4675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ubTitle"/>
          </p:nvPr>
        </p:nvSpPr>
        <p:spPr>
          <a:xfrm>
            <a:off x="324000" y="115920"/>
            <a:ext cx="7772040" cy="58273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3964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403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32400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46749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50920" y="370980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72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2400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50920" y="1268280"/>
            <a:ext cx="421596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24000" y="3709800"/>
            <a:ext cx="8639640" cy="2229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0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440"/>
            <a:ext cx="9143640" cy="6856200"/>
          </a:xfrm>
          <a:prstGeom prst="rect">
            <a:avLst/>
          </a:prstGeom>
        </p:spPr>
      </p:pic>
      <p:sp>
        <p:nvSpPr>
          <p:cNvPr id="1" name="CustomShape 1"/>
          <p:cNvSpPr/>
          <p:nvPr/>
        </p:nvSpPr>
        <p:spPr>
          <a:xfrm>
            <a:off x="590040" y="6019920"/>
            <a:ext cx="1986840" cy="335880"/>
          </a:xfrm>
          <a:prstGeom prst="rect">
            <a:avLst/>
          </a:prstGeom>
        </p:spPr>
        <p:txBody>
          <a:bodyPr bIns="46080" lIns="92160" rIns="92160" tIns="46080" wrap="none"/>
          <a:p>
            <a:pPr>
              <a:lnSpc>
                <a:spcPct val="100000"/>
              </a:lnSpc>
            </a:pPr>
            <a:r>
              <a:rPr b="1" lang="en-US" sz="1600">
                <a:solidFill>
                  <a:srgbClr val="cdcdd1"/>
                </a:solidFill>
                <a:latin typeface="Arial"/>
                <a:ea typeface="Arial"/>
              </a:rPr>
              <a:t>www.hpc.cineca.it </a:t>
            </a:r>
            <a:endParaRPr/>
          </a:p>
        </p:txBody>
      </p:sp>
      <p:pic>
        <p:nvPicPr>
          <p:cNvPr descr="" id="2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280" y="115920"/>
            <a:ext cx="971280" cy="988560"/>
          </a:xfrm>
          <a:prstGeom prst="rect">
            <a:avLst/>
          </a:prstGeom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it-IT"/>
              <a:t>Click to edit the title text format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ine 1"/>
          <p:cNvSpPr/>
          <p:nvPr/>
        </p:nvSpPr>
        <p:spPr>
          <a:xfrm flipV="1">
            <a:off x="107640" y="907920"/>
            <a:ext cx="8856720" cy="468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sp>
        <p:nvSpPr>
          <p:cNvPr id="38" name="Line 2"/>
          <p:cNvSpPr/>
          <p:nvPr/>
        </p:nvSpPr>
        <p:spPr>
          <a:xfrm>
            <a:off x="107640" y="6381720"/>
            <a:ext cx="8928360" cy="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pic>
        <p:nvPicPr>
          <p:cNvPr descr="" id="39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44000" y="115920"/>
            <a:ext cx="685440" cy="740880"/>
          </a:xfrm>
          <a:prstGeom prst="rect">
            <a:avLst/>
          </a:prstGeom>
        </p:spPr>
      </p:pic>
      <p:sp>
        <p:nvSpPr>
          <p:cNvPr id="40" name="PlaceHolder 3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Click to edit the title text formatFare clic per modificare stile</a:t>
            </a:r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46080" lIns="92160" rIns="92160" tIns="46080"/>
          <a:p>
            <a:pPr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Seventh Outline LevelFare clic per modificare gli stili del testo dello schema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Secondo livello</a:t>
            </a:r>
            <a:endParaRPr/>
          </a:p>
          <a:p>
            <a:pPr lvl="1"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ヒラギノ角ゴ Pro W3"/>
              </a:rPr>
              <a:t>Terzo livello</a:t>
            </a:r>
            <a:endParaRPr/>
          </a:p>
          <a:p>
            <a:pPr lvl="2">
              <a:buFont typeface="Arial"/>
              <a:buChar char="-"/>
            </a:pPr>
            <a:r>
              <a:rPr lang="it-IT" sz="1600">
                <a:solidFill>
                  <a:srgbClr val="145aa0"/>
                </a:solidFill>
                <a:latin typeface="Arial"/>
                <a:ea typeface="ヒラギノ角ゴ Pro W3"/>
              </a:rPr>
              <a:t>Quarto livello</a:t>
            </a:r>
            <a:endParaRPr/>
          </a:p>
          <a:p>
            <a:pPr lvl="3">
              <a:buFont typeface="Arial"/>
              <a:buChar char="-"/>
            </a:pPr>
            <a:r>
              <a:rPr lang="it-IT" sz="2000">
                <a:solidFill>
                  <a:srgbClr val="0033cc"/>
                </a:solidFill>
                <a:latin typeface="Arial"/>
                <a:ea typeface="ヒラギノ角ゴ Pro W3"/>
              </a:rPr>
              <a:t>Quinto livello</a:t>
            </a:r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2141A131-71F1-4161-B181-9101012161A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Line 1"/>
          <p:cNvSpPr/>
          <p:nvPr/>
        </p:nvSpPr>
        <p:spPr>
          <a:xfrm flipV="1">
            <a:off x="107640" y="907920"/>
            <a:ext cx="8856720" cy="468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sp>
        <p:nvSpPr>
          <p:cNvPr id="76" name="Line 2"/>
          <p:cNvSpPr/>
          <p:nvPr/>
        </p:nvSpPr>
        <p:spPr>
          <a:xfrm>
            <a:off x="107640" y="6381720"/>
            <a:ext cx="8928360" cy="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pic>
        <p:nvPicPr>
          <p:cNvPr descr="" id="77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44000" y="115920"/>
            <a:ext cx="685440" cy="740880"/>
          </a:xfrm>
          <a:prstGeom prst="rect">
            <a:avLst/>
          </a:prstGeom>
        </p:spPr>
      </p:pic>
      <p:sp>
        <p:nvSpPr>
          <p:cNvPr id="78" name="PlaceHolder 3"/>
          <p:cNvSpPr>
            <a:spLocks noGrp="1"/>
          </p:cNvSpPr>
          <p:nvPr>
            <p:ph type="title"/>
          </p:nvPr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Click to edit the title text formatTitelmasterformat durch Klicken bearbeiten</a:t>
            </a:r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4400">
                <a:solidFill>
                  <a:srgbClr val="ffffff"/>
                </a:solidFill>
                <a:latin typeface="Calibri"/>
                <a:ea typeface="ヒラギノ角ゴ Pro W3"/>
              </a:rPr>
              <a:t>Click to edit the title text formatFare clic per modificare stile</a:t>
            </a:r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r>
              <a:rPr b="1" lang="en-US">
                <a:solidFill>
                  <a:srgbClr val="ffffff"/>
                </a:solidFill>
                <a:latin typeface="Arial"/>
              </a:rPr>
              <a:t>3/31/14</a:t>
            </a:r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15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F1916121-11D1-4151-B1F1-91E1B1110101}" type="slidenum">
              <a:rPr b="1" lang="en-US">
                <a:solidFill>
                  <a:srgbClr val="ffffff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ne 1"/>
          <p:cNvSpPr/>
          <p:nvPr/>
        </p:nvSpPr>
        <p:spPr>
          <a:xfrm flipV="1">
            <a:off x="107640" y="907920"/>
            <a:ext cx="8856720" cy="468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sp>
        <p:nvSpPr>
          <p:cNvPr id="150" name="Line 2"/>
          <p:cNvSpPr/>
          <p:nvPr/>
        </p:nvSpPr>
        <p:spPr>
          <a:xfrm>
            <a:off x="107640" y="6381720"/>
            <a:ext cx="8928360" cy="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pic>
        <p:nvPicPr>
          <p:cNvPr descr="" id="15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44000" y="115920"/>
            <a:ext cx="685440" cy="740880"/>
          </a:xfrm>
          <a:prstGeom prst="rect">
            <a:avLst/>
          </a:prstGeom>
        </p:spPr>
      </p:pic>
      <p:sp>
        <p:nvSpPr>
          <p:cNvPr id="152" name="PlaceHolder 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61C17151-C171-41B1-8171-0151B1D1A15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it-IT"/>
              <a:t>Click to edit the title text format</a:t>
            </a:r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it-IT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Line 1"/>
          <p:cNvSpPr/>
          <p:nvPr/>
        </p:nvSpPr>
        <p:spPr>
          <a:xfrm flipV="1">
            <a:off x="107640" y="907920"/>
            <a:ext cx="8856720" cy="468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sp>
        <p:nvSpPr>
          <p:cNvPr id="188" name="Line 2"/>
          <p:cNvSpPr/>
          <p:nvPr/>
        </p:nvSpPr>
        <p:spPr>
          <a:xfrm>
            <a:off x="107640" y="6381720"/>
            <a:ext cx="8928360" cy="0"/>
          </a:xfrm>
          <a:prstGeom prst="line">
            <a:avLst/>
          </a:prstGeom>
          <a:ln w="19080">
            <a:solidFill>
              <a:srgbClr val="145aa0"/>
            </a:solidFill>
            <a:round/>
          </a:ln>
        </p:spPr>
      </p:sp>
      <p:pic>
        <p:nvPicPr>
          <p:cNvPr descr="" id="189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8244000" y="115920"/>
            <a:ext cx="685440" cy="740880"/>
          </a:xfrm>
          <a:prstGeom prst="rect">
            <a:avLst/>
          </a:prstGeom>
        </p:spPr>
      </p:pic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46080" lIns="92160" rIns="92160" tIns="46080"/>
          <a:p>
            <a:pPr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Seventh Outline LevelHaga clic para modificar el estilo de texto del patrón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ＭＳ Ｐゴシック"/>
              </a:rPr>
              <a:t>Segundo nivel</a:t>
            </a:r>
            <a:endParaRPr/>
          </a:p>
          <a:p>
            <a:pPr lvl="1">
              <a:buFont typeface="StarSymbol"/>
              <a:buChar char=""/>
            </a:pPr>
            <a:r>
              <a:rPr lang="it-IT" sz="1600">
                <a:solidFill>
                  <a:srgbClr val="145aa0"/>
                </a:solidFill>
                <a:latin typeface="Arial"/>
                <a:ea typeface="ヒラギノ角ゴ Pro W3"/>
              </a:rPr>
              <a:t>Tercer nivel</a:t>
            </a:r>
            <a:endParaRPr/>
          </a:p>
          <a:p>
            <a:pPr lvl="2">
              <a:buFont typeface="Arial"/>
              <a:buChar char="-"/>
            </a:pPr>
            <a:r>
              <a:rPr lang="it-IT" sz="1600">
                <a:solidFill>
                  <a:srgbClr val="145aa0"/>
                </a:solidFill>
                <a:latin typeface="Arial"/>
                <a:ea typeface="ヒラギノ角ゴ Pro W3"/>
              </a:rPr>
              <a:t>Cuarto nivel</a:t>
            </a:r>
            <a:endParaRPr/>
          </a:p>
          <a:p>
            <a:pPr lvl="3">
              <a:buFont typeface="Arial"/>
              <a:buChar char="-"/>
            </a:pPr>
            <a:r>
              <a:rPr lang="it-IT" sz="2000">
                <a:solidFill>
                  <a:srgbClr val="0033cc"/>
                </a:solidFill>
                <a:latin typeface="Arial"/>
                <a:ea typeface="ヒラギノ角ゴ Pro W3"/>
              </a:rPr>
              <a:t>Quinto nivel</a:t>
            </a:r>
            <a:endParaRPr/>
          </a:p>
        </p:txBody>
      </p:sp>
      <p:sp>
        <p:nvSpPr>
          <p:cNvPr id="191" name="PlaceHolder 4"/>
          <p:cNvSpPr>
            <a:spLocks noGrp="1"/>
          </p:cNvSpPr>
          <p:nvPr>
            <p:ph type="title"/>
          </p:nvPr>
        </p:nvSpPr>
        <p:spPr>
          <a:xfrm>
            <a:off x="844200" y="1295280"/>
            <a:ext cx="7314840" cy="77760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Click to edit the title text formatClick to edit Master title style</a:t>
            </a:r>
            <a:endParaRPr/>
          </a:p>
        </p:txBody>
      </p:sp>
      <p:sp>
        <p:nvSpPr>
          <p:cNvPr id="192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91B151B1-F1C1-4131-A131-E141D1F191B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www.prace-project.eu/PRACE-Project-Access?lang=en" TargetMode="External"/><Relationship Id="rId2" Type="http://schemas.openxmlformats.org/officeDocument/2006/relationships/hyperlink" Target="http://www.prace-project.eu/PRACE-Project-Access?lang=en" TargetMode="External"/><Relationship Id="rId3" Type="http://schemas.openxmlformats.org/officeDocument/2006/relationships/hyperlink" Target="http://www.prace-project.eu/PRACE-Project-Access?lang=en" TargetMode="External"/><Relationship Id="rId4" Type="http://schemas.openxmlformats.org/officeDocument/2006/relationships/hyperlink" Target="http://www.prace-project.eu/PRACE-Project-Access?lang=en" TargetMode="External"/><Relationship Id="rId5" Type="http://schemas.openxmlformats.org/officeDocument/2006/relationships/hyperlink" Target="http://www.prace-project.eu/IMG/pdf/prace_call9_terms_of_reference_final.pdf" TargetMode="External"/><Relationship Id="rId6" Type="http://schemas.openxmlformats.org/officeDocument/2006/relationships/hyperlink" Target="http://www.prace-project.eu/IMG/pdf/technical_guidelines_for_applicant_call9-final.pdf" TargetMode="External"/><Relationship Id="rId7" Type="http://schemas.openxmlformats.org/officeDocument/2006/relationships/slideLayout" Target="../slideLayouts/slideLayout6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71280" y="1057320"/>
            <a:ext cx="8857800" cy="1152000"/>
          </a:xfrm>
          <a:prstGeom prst="rect">
            <a:avLst/>
          </a:prstGeom>
        </p:spPr>
        <p:txBody>
          <a:bodyPr anchor="ctr" bIns="46080" lIns="92160" rIns="92160" tIns="46080"/>
          <a:p>
            <a:pPr algn="r">
              <a:lnSpc>
                <a:spcPct val="100000"/>
              </a:lnSpc>
            </a:pPr>
            <a:r>
              <a:rPr lang="en-US" sz="3200">
                <a:solidFill>
                  <a:srgbClr val="3d3c78"/>
                </a:solidFill>
                <a:latin typeface="Arial Black"/>
                <a:ea typeface="Arial"/>
              </a:rPr>
              <a:t>Access to HPC resources </a:t>
            </a:r>
            <a:r>
              <a:rPr lang="en-US" sz="3200">
                <a:solidFill>
                  <a:srgbClr val="3d3c78"/>
                </a:solidFill>
                <a:latin typeface="Arial Black"/>
                <a:ea typeface="Arial"/>
              </a:rPr>
              <a:t>
</a:t>
            </a:r>
            <a:r>
              <a:rPr lang="en-US" sz="3200">
                <a:solidFill>
                  <a:srgbClr val="3d3c78"/>
                </a:solidFill>
                <a:latin typeface="Arial Black"/>
                <a:ea typeface="Arial"/>
              </a:rPr>
              <a:t>in Italy and Europe</a:t>
            </a:r>
            <a:endParaRPr/>
          </a:p>
        </p:txBody>
      </p:sp>
      <p:sp>
        <p:nvSpPr>
          <p:cNvPr id="231" name="CustomShape 2"/>
          <p:cNvSpPr/>
          <p:nvPr/>
        </p:nvSpPr>
        <p:spPr>
          <a:xfrm>
            <a:off x="684360" y="2565360"/>
            <a:ext cx="7773480" cy="154908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</a:pPr>
            <a:r>
              <a:rPr lang="en-US" sz="2000">
                <a:solidFill>
                  <a:srgbClr val="cdcdd1"/>
                </a:solidFill>
                <a:latin typeface="Arial"/>
                <a:ea typeface="Arial"/>
              </a:rPr>
              <a:t>Paola Alberigo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cdcdd1"/>
                </a:solidFill>
                <a:latin typeface="Arial"/>
                <a:ea typeface="Arial"/>
              </a:rPr>
              <a:t>p.alberigo@cineca.it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cdcdd1"/>
                </a:solidFill>
                <a:latin typeface="Arial"/>
                <a:ea typeface="Arial"/>
              </a:rPr>
              <a:t>SuperComputing Applications and Innovation Department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11A171C1-8101-4161-9101-81611111710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81" name="TextShape 2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L'offerta HPC in Europa: PRACE</a:t>
            </a:r>
            <a:endParaRPr/>
          </a:p>
        </p:txBody>
      </p:sp>
      <p:sp>
        <p:nvSpPr>
          <p:cNvPr id="282" name="TextShape 3"/>
          <p:cNvSpPr txBox="1"/>
          <p:nvPr/>
        </p:nvSpPr>
        <p:spPr>
          <a:xfrm>
            <a:off x="304920" y="838080"/>
            <a:ext cx="8457840" cy="4855680"/>
          </a:xfrm>
          <a:prstGeom prst="rect">
            <a:avLst/>
          </a:prstGeom>
        </p:spPr>
        <p:txBody>
          <a:bodyPr bIns="46080" lIns="92160" rIns="92160" tIns="46080"/>
          <a:p>
            <a:endParaRPr/>
          </a:p>
          <a:p>
            <a:r>
              <a:rPr lang="it-IT" sz="2800">
                <a:solidFill>
                  <a:srgbClr val="000000"/>
                </a:solidFill>
                <a:latin typeface="Calibri"/>
                <a:ea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83" name="Immagine 6"/>
          <p:cNvPicPr/>
          <p:nvPr/>
        </p:nvPicPr>
        <p:blipFill>
          <a:blip r:embed="rId1"/>
          <a:stretch>
            <a:fillRect/>
          </a:stretch>
        </p:blipFill>
        <p:spPr>
          <a:xfrm>
            <a:off x="304920" y="2438280"/>
            <a:ext cx="1893600" cy="2052360"/>
          </a:xfrm>
          <a:prstGeom prst="rect">
            <a:avLst/>
          </a:prstGeom>
        </p:spPr>
      </p:pic>
      <p:sp>
        <p:nvSpPr>
          <p:cNvPr id="284" name="CustomShape 4"/>
          <p:cNvSpPr/>
          <p:nvPr/>
        </p:nvSpPr>
        <p:spPr>
          <a:xfrm>
            <a:off x="3541680" y="2192400"/>
            <a:ext cx="821880" cy="823680"/>
          </a:xfrm>
          <a:prstGeom prst="rect">
            <a:avLst>
              <a:gd fmla="val 50000" name="adj1"/>
              <a:gd fmla="val 50000" name="adj2"/>
            </a:avLst>
          </a:prstGeom>
        </p:spPr>
      </p:sp>
      <p:sp>
        <p:nvSpPr>
          <p:cNvPr id="285" name="CustomShape 5"/>
          <p:cNvSpPr/>
          <p:nvPr/>
        </p:nvSpPr>
        <p:spPr>
          <a:xfrm>
            <a:off x="4343400" y="2056680"/>
            <a:ext cx="1523520" cy="533160"/>
          </a:xfrm>
          <a:prstGeom prst="rect">
            <a:avLst>
              <a:gd fmla="val 50000" name="adj1"/>
              <a:gd fmla="val 50000" name="adj2"/>
            </a:avLst>
          </a:prstGeom>
        </p:spPr>
      </p:sp>
      <p:sp>
        <p:nvSpPr>
          <p:cNvPr id="286" name="CustomShape 6"/>
          <p:cNvSpPr/>
          <p:nvPr/>
        </p:nvSpPr>
        <p:spPr>
          <a:xfrm>
            <a:off x="2724120" y="2038320"/>
            <a:ext cx="823680" cy="821880"/>
          </a:xfrm>
          <a:prstGeom prst="rect">
            <a:avLst>
              <a:gd fmla="val 50000" name="adj1"/>
              <a:gd fmla="val 50097" name="adj2"/>
            </a:avLst>
          </a:prstGeom>
        </p:spPr>
      </p:sp>
      <p:sp>
        <p:nvSpPr>
          <p:cNvPr id="287" name="CustomShape 7"/>
          <p:cNvSpPr/>
          <p:nvPr/>
        </p:nvSpPr>
        <p:spPr>
          <a:xfrm>
            <a:off x="2819520" y="2971800"/>
            <a:ext cx="2742840" cy="1066320"/>
          </a:xfrm>
          <a:prstGeom prst="rect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eef1ff"/>
              </a:gs>
              <a:gs pos="50000">
                <a:srgbClr val="c4cfff"/>
              </a:gs>
              <a:gs pos="100000">
                <a:srgbClr val="eef1ff"/>
              </a:gs>
            </a:gsLst>
            <a:lin ang="16200000"/>
          </a:gradFill>
          <a:ln w="9360">
            <a:solidFill>
              <a:srgbClr val="5a89fb"/>
            </a:solidFill>
            <a:round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145aa0"/>
                </a:solidFill>
                <a:latin typeface="Calibri"/>
              </a:rPr>
              <a:t>Europe</a:t>
            </a:r>
            <a:endParaRPr/>
          </a:p>
        </p:txBody>
      </p:sp>
      <p:pic>
        <p:nvPicPr>
          <p:cNvPr descr="" id="288" name="Immagine 12"/>
          <p:cNvPicPr/>
          <p:nvPr/>
        </p:nvPicPr>
        <p:blipFill>
          <a:blip r:embed="rId2"/>
          <a:stretch>
            <a:fillRect/>
          </a:stretch>
        </p:blipFill>
        <p:spPr>
          <a:xfrm>
            <a:off x="5867280" y="2819520"/>
            <a:ext cx="2010960" cy="1371240"/>
          </a:xfrm>
          <a:prstGeom prst="rect">
            <a:avLst/>
          </a:prstGeom>
        </p:spPr>
      </p:pic>
      <p:sp>
        <p:nvSpPr>
          <p:cNvPr id="289" name="CustomShape 8"/>
          <p:cNvSpPr/>
          <p:nvPr/>
        </p:nvSpPr>
        <p:spPr>
          <a:xfrm>
            <a:off x="7796160" y="1554120"/>
            <a:ext cx="823680" cy="82188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</p:sp>
      <p:sp>
        <p:nvSpPr>
          <p:cNvPr id="290" name="CustomShape 9"/>
          <p:cNvSpPr/>
          <p:nvPr/>
        </p:nvSpPr>
        <p:spPr>
          <a:xfrm>
            <a:off x="8153280" y="1219320"/>
            <a:ext cx="761760" cy="144756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</p:sp>
      <p:sp>
        <p:nvSpPr>
          <p:cNvPr id="291" name="CustomShape 10"/>
          <p:cNvSpPr/>
          <p:nvPr/>
        </p:nvSpPr>
        <p:spPr>
          <a:xfrm>
            <a:off x="7796160" y="2195640"/>
            <a:ext cx="823680" cy="821880"/>
          </a:xfrm>
          <a:prstGeom prst="rect">
            <a:avLst>
              <a:gd fmla="val 25000" name="adj1"/>
              <a:gd fmla="val 50000" name="adj2"/>
              <a:gd fmla="val 25048" name="adj3"/>
            </a:avLst>
          </a:prstGeom>
        </p:spPr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304920" y="152280"/>
            <a:ext cx="8457840" cy="68544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lang="en-US" sz="2800">
                <a:solidFill>
                  <a:srgbClr val="145aa0"/>
                </a:solidFill>
                <a:latin typeface="Futura Lt BT"/>
                <a:ea typeface="Times New Roman"/>
              </a:rPr>
              <a:t>Computing provisioning pyramid</a:t>
            </a:r>
            <a:endParaRPr/>
          </a:p>
        </p:txBody>
      </p:sp>
      <p:sp>
        <p:nvSpPr>
          <p:cNvPr id="293" name="CustomShape 2"/>
          <p:cNvSpPr/>
          <p:nvPr/>
        </p:nvSpPr>
        <p:spPr>
          <a:xfrm>
            <a:off x="3886200" y="2743200"/>
            <a:ext cx="4723920" cy="36792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solidFill>
                  <a:srgbClr val="145aa0"/>
                </a:solidFill>
                <a:latin typeface="Arial"/>
              </a:rPr>
              <a:t>National </a:t>
            </a:r>
            <a:endParaRPr/>
          </a:p>
        </p:txBody>
      </p:sp>
      <p:sp>
        <p:nvSpPr>
          <p:cNvPr id="294" name="CustomShape 3"/>
          <p:cNvSpPr/>
          <p:nvPr/>
        </p:nvSpPr>
        <p:spPr>
          <a:xfrm>
            <a:off x="2346480" y="1676520"/>
            <a:ext cx="1172880" cy="1058400"/>
          </a:xfrm>
          <a:prstGeom prst="rect">
            <a:avLst/>
          </a:prstGeom>
          <a:solidFill>
            <a:srgbClr val="ff3300"/>
          </a:solidFill>
          <a:ln w="9360">
            <a:solidFill>
              <a:srgbClr val="ff9999"/>
            </a:solidFill>
            <a:miter/>
          </a:ln>
        </p:spPr>
      </p:sp>
      <p:sp>
        <p:nvSpPr>
          <p:cNvPr id="295" name="CustomShape 4"/>
          <p:cNvSpPr/>
          <p:nvPr/>
        </p:nvSpPr>
        <p:spPr>
          <a:xfrm>
            <a:off x="1663560" y="2736720"/>
            <a:ext cx="2531880" cy="1240920"/>
          </a:xfrm>
          <a:prstGeom prst="rect">
            <a:avLst/>
          </a:prstGeom>
          <a:solidFill>
            <a:srgbClr val="666699"/>
          </a:solidFill>
          <a:ln w="9360">
            <a:solidFill>
              <a:srgbClr val="ff9999"/>
            </a:solidFill>
            <a:miter/>
          </a:ln>
        </p:spPr>
      </p:sp>
      <p:sp>
        <p:nvSpPr>
          <p:cNvPr id="296" name="CustomShape 5"/>
          <p:cNvSpPr/>
          <p:nvPr/>
        </p:nvSpPr>
        <p:spPr>
          <a:xfrm>
            <a:off x="990720" y="3981600"/>
            <a:ext cx="3877920" cy="1239480"/>
          </a:xfrm>
          <a:prstGeom prst="rect">
            <a:avLst/>
          </a:prstGeom>
          <a:solidFill>
            <a:srgbClr val="00ffff"/>
          </a:solidFill>
          <a:ln w="9360">
            <a:solidFill>
              <a:srgbClr val="ff9999"/>
            </a:solidFill>
            <a:miter/>
          </a:ln>
        </p:spPr>
      </p:sp>
      <p:sp>
        <p:nvSpPr>
          <p:cNvPr id="297" name="Line 6"/>
          <p:cNvSpPr/>
          <p:nvPr/>
        </p:nvSpPr>
        <p:spPr>
          <a:xfrm flipH="1">
            <a:off x="3379680" y="2108160"/>
            <a:ext cx="1782720" cy="0"/>
          </a:xfrm>
          <a:prstGeom prst="line">
            <a:avLst/>
          </a:prstGeom>
          <a:ln w="1584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98" name="Line 7"/>
          <p:cNvSpPr/>
          <p:nvPr/>
        </p:nvSpPr>
        <p:spPr>
          <a:xfrm flipH="1">
            <a:off x="3870000" y="3189240"/>
            <a:ext cx="1783080" cy="0"/>
          </a:xfrm>
          <a:prstGeom prst="line">
            <a:avLst/>
          </a:prstGeom>
          <a:ln w="1584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99" name="Line 8"/>
          <p:cNvSpPr/>
          <p:nvPr/>
        </p:nvSpPr>
        <p:spPr>
          <a:xfrm flipH="1">
            <a:off x="4545000" y="4340160"/>
            <a:ext cx="1782720" cy="0"/>
          </a:xfrm>
          <a:prstGeom prst="line">
            <a:avLst/>
          </a:prstGeom>
          <a:ln w="1584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00" name="CustomShape 9"/>
          <p:cNvSpPr/>
          <p:nvPr/>
        </p:nvSpPr>
        <p:spPr>
          <a:xfrm>
            <a:off x="3486240" y="1676520"/>
            <a:ext cx="3376080" cy="3675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/>
              <a:t>European  (PRACE) </a:t>
            </a:r>
            <a:endParaRPr/>
          </a:p>
        </p:txBody>
      </p:sp>
      <p:sp>
        <p:nvSpPr>
          <p:cNvPr id="301" name="CustomShape 10"/>
          <p:cNvSpPr/>
          <p:nvPr/>
        </p:nvSpPr>
        <p:spPr>
          <a:xfrm>
            <a:off x="4734000" y="3886200"/>
            <a:ext cx="3951000" cy="36756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>
                <a:solidFill>
                  <a:srgbClr val="666699"/>
                </a:solidFill>
              </a:rPr>
              <a:t>   </a:t>
            </a:r>
            <a:r>
              <a:rPr lang="en-US">
                <a:solidFill>
                  <a:srgbClr val="666699"/>
                </a:solidFill>
              </a:rPr>
              <a:t>Local</a:t>
            </a:r>
            <a:endParaRPr/>
          </a:p>
        </p:txBody>
      </p:sp>
      <p:sp>
        <p:nvSpPr>
          <p:cNvPr id="302" name="CustomShape 11"/>
          <p:cNvSpPr/>
          <p:nvPr/>
        </p:nvSpPr>
        <p:spPr>
          <a:xfrm>
            <a:off x="2557440" y="2317680"/>
            <a:ext cx="844200" cy="6418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/>
              <a:t>Tier 0</a:t>
            </a:r>
            <a:r>
              <a:rPr lang="en-US">
                <a:solidFill>
                  <a:srgbClr val="666699"/>
                </a:solidFill>
              </a:rPr>
              <a:t>    </a:t>
            </a:r>
            <a:endParaRPr/>
          </a:p>
        </p:txBody>
      </p:sp>
      <p:sp>
        <p:nvSpPr>
          <p:cNvPr id="303" name="CustomShape 12"/>
          <p:cNvSpPr/>
          <p:nvPr/>
        </p:nvSpPr>
        <p:spPr>
          <a:xfrm>
            <a:off x="2562120" y="3218040"/>
            <a:ext cx="844200" cy="6418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/>
              <a:t>Tier 1</a:t>
            </a:r>
            <a:r>
              <a:rPr lang="en-US">
                <a:solidFill>
                  <a:srgbClr val="666699"/>
                </a:solidFill>
              </a:rPr>
              <a:t>    </a:t>
            </a:r>
            <a:endParaRPr/>
          </a:p>
        </p:txBody>
      </p:sp>
      <p:sp>
        <p:nvSpPr>
          <p:cNvPr id="304" name="CustomShape 13"/>
          <p:cNvSpPr/>
          <p:nvPr/>
        </p:nvSpPr>
        <p:spPr>
          <a:xfrm>
            <a:off x="2585880" y="4413240"/>
            <a:ext cx="844200" cy="641880"/>
          </a:xfrm>
          <a:prstGeom prst="rect">
            <a:avLst/>
          </a:prstGeom>
        </p:spPr>
        <p:txBody>
          <a:bodyPr bIns="46800" lIns="90000" rIns="90000" tIns="46800"/>
          <a:p>
            <a:pPr>
              <a:lnSpc>
                <a:spcPct val="100000"/>
              </a:lnSpc>
            </a:pPr>
            <a:r>
              <a:rPr lang="en-US"/>
              <a:t>Tier 2</a:t>
            </a:r>
            <a:r>
              <a:rPr lang="en-US">
                <a:solidFill>
                  <a:srgbClr val="666699"/>
                </a:solidFill>
              </a:rPr>
              <a:t>    </a:t>
            </a:r>
            <a:endParaRPr/>
          </a:p>
        </p:txBody>
      </p:sp>
      <p:sp>
        <p:nvSpPr>
          <p:cNvPr id="305" name="CustomShape 14"/>
          <p:cNvSpPr/>
          <p:nvPr/>
        </p:nvSpPr>
        <p:spPr>
          <a:xfrm>
            <a:off x="4260960" y="6453360"/>
            <a:ext cx="622080" cy="228240"/>
          </a:xfrm>
          <a:prstGeom prst="rect">
            <a:avLst/>
          </a:prstGeom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fld id="{2101D101-3111-41D1-A141-41C1D181C141}" type="slidenum">
              <a:rPr lang="en-US" sz="900">
                <a:solidFill>
                  <a:srgbClr val="145aa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06" name="CustomShape 15"/>
          <p:cNvSpPr/>
          <p:nvPr/>
        </p:nvSpPr>
        <p:spPr>
          <a:xfrm>
            <a:off x="457200" y="5486400"/>
            <a:ext cx="868644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145aa0"/>
                </a:solidFill>
                <a:latin typeface="Calibri"/>
                <a:ea typeface="Calibri"/>
              </a:rPr>
              <a:t>PRACE offers access to Tier 0 (and Tier 1) systems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304920" y="1523880"/>
            <a:ext cx="8640360" cy="518112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it-IT" sz="2800">
                <a:solidFill>
                  <a:srgbClr val="145aa0"/>
                </a:solidFill>
                <a:latin typeface="Calibri"/>
                <a:ea typeface="Calibri"/>
              </a:rPr>
              <a:t>Preparatory Access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Intended for preliminary resource use required to prepare proposals for Project Access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Technical review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it-IT" sz="2800">
                <a:solidFill>
                  <a:srgbClr val="145aa0"/>
                </a:solidFill>
                <a:latin typeface="Calibri"/>
                <a:ea typeface="Calibri"/>
              </a:rPr>
              <a:t>Project Access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Intended for individual researchers and research groups including multi-national research groups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Technical and Scientific review</a:t>
            </a:r>
            <a:endParaRPr/>
          </a:p>
          <a:p>
            <a:endParaRPr/>
          </a:p>
        </p:txBody>
      </p:sp>
      <p:sp>
        <p:nvSpPr>
          <p:cNvPr id="308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01811191-7111-4151-A101-41513131619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09" name="CustomShape 3"/>
          <p:cNvSpPr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145aa0"/>
                </a:solidFill>
                <a:latin typeface="Futura Lt BT"/>
                <a:ea typeface="Times New Roman"/>
              </a:rPr>
              <a:t>PRACE Tier 0 Access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324000" y="1268280"/>
            <a:ext cx="8640360" cy="467496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000">
                <a:solidFill>
                  <a:srgbClr val="145aa0"/>
                </a:solidFill>
                <a:latin typeface="Calibri"/>
                <a:ea typeface="ＭＳ Ｐゴシック"/>
              </a:rPr>
              <a:t>Applications accepted on call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000">
                <a:solidFill>
                  <a:srgbClr val="145aa0"/>
                </a:solidFill>
                <a:latin typeface="Calibri"/>
                <a:ea typeface="ＭＳ Ｐゴシック"/>
              </a:rPr>
              <a:t>For projects which use codes that have been previously tested and must have demonstrated high scalability and optimisation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000">
                <a:solidFill>
                  <a:srgbClr val="145aa0"/>
                </a:solidFill>
                <a:latin typeface="Calibri"/>
                <a:ea typeface="ＭＳ Ｐゴシック"/>
              </a:rPr>
              <a:t>Next call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b="1" lang="it-IT" sz="2400">
                <a:solidFill>
                  <a:srgbClr val="145aa0"/>
                </a:solidFill>
                <a:latin typeface="Calibri"/>
                <a:ea typeface="ＭＳ Ｐゴシック"/>
              </a:rPr>
              <a:t>Closing: March 25th, 2014, 12:00 CEST – </a:t>
            </a:r>
            <a:r>
              <a:rPr b="1" lang="it-IT" sz="2400">
                <a:solidFill>
                  <a:srgbClr val="ff0000"/>
                </a:solidFill>
                <a:latin typeface="Calibri"/>
                <a:ea typeface="ＭＳ Ｐゴシック"/>
              </a:rPr>
              <a:t>Just CLOSED </a:t>
            </a:r>
            <a:endParaRPr/>
          </a:p>
          <a:p>
            <a:pPr lvl="1">
              <a:lnSpc>
                <a:spcPct val="100000"/>
              </a:lnSpc>
              <a:buFont typeface="StarSymbol"/>
              <a:buChar char=""/>
            </a:pPr>
            <a:r>
              <a:rPr lang="it-IT" sz="2000">
                <a:solidFill>
                  <a:srgbClr val="145aa0"/>
                </a:solidFill>
                <a:latin typeface="Calibri"/>
                <a:ea typeface="ＭＳ Ｐゴシック"/>
              </a:rPr>
              <a:t>Access starting date: September, 2014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000">
                <a:solidFill>
                  <a:srgbClr val="145aa0"/>
                </a:solidFill>
                <a:latin typeface="Calibri"/>
                <a:ea typeface="ＭＳ Ｐゴシック"/>
              </a:rPr>
              <a:t>Final report mandatory after the end of the access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endParaRPr/>
          </a:p>
        </p:txBody>
      </p:sp>
      <p:sp>
        <p:nvSpPr>
          <p:cNvPr id="311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C161B171-F1B1-4141-81A1-01A13151619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12" name="CustomShape 3"/>
          <p:cNvSpPr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145aa0"/>
                </a:solidFill>
                <a:latin typeface="Futura Lt BT"/>
                <a:ea typeface="Times New Roman"/>
              </a:rPr>
              <a:t>PRACE </a:t>
            </a:r>
            <a:r>
              <a:rPr b="1" lang="en-US" sz="2000">
                <a:solidFill>
                  <a:srgbClr val="145aa0"/>
                </a:solidFill>
                <a:latin typeface="Arial"/>
                <a:ea typeface="Times New Roman"/>
              </a:rPr>
              <a:t>Tier 0 </a:t>
            </a:r>
            <a:r>
              <a:rPr b="1" lang="en-US" sz="2000">
                <a:solidFill>
                  <a:srgbClr val="145aa0"/>
                </a:solidFill>
                <a:latin typeface="Futura Lt BT"/>
                <a:ea typeface="Times New Roman"/>
              </a:rPr>
              <a:t>Access: CURRENT </a:t>
            </a:r>
            <a:r>
              <a:rPr b="1" lang="en-US" sz="2000">
                <a:solidFill>
                  <a:srgbClr val="145aa0"/>
                </a:solidFill>
                <a:latin typeface="Arial"/>
                <a:ea typeface="Times New Roman"/>
              </a:rPr>
              <a:t>CALL 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extShape 1"/>
          <p:cNvSpPr txBox="1"/>
          <p:nvPr/>
        </p:nvSpPr>
        <p:spPr>
          <a:xfrm>
            <a:off x="324000" y="1600200"/>
            <a:ext cx="8819640" cy="571464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</a:pPr>
            <a:r>
              <a:rPr b="1" lang="it-IT" sz="2400">
                <a:solidFill>
                  <a:srgbClr val="145aa0"/>
                </a:solidFill>
                <a:latin typeface="Arial"/>
                <a:ea typeface="ＭＳ Ｐゴシック"/>
              </a:rPr>
              <a:t>Call for Proposals for 9°PRACE Project Access (Tier-0)</a:t>
            </a:r>
            <a:r>
              <a:rPr b="1" lang="it-IT" sz="2400">
                <a:solidFill>
                  <a:srgbClr val="145aa0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“</a:t>
            </a: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FERMI” (CINECA, Italy) IBM Blue Gene/Q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“</a:t>
            </a: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JUQUEEN” (GCS@Jülich, Germany) IBM Blue Gene/Q 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“</a:t>
            </a: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CURIE” (GENCI@CEA, France) Bull x 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“</a:t>
            </a: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HERMIT” (GCS@HLRS, Germany) Cray X6E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“</a:t>
            </a: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SuperMUC” (GCS@LRZ, Germany) </a:t>
            </a:r>
            <a:r>
              <a:rPr lang="it-IT" sz="2000">
                <a:solidFill>
                  <a:srgbClr val="145aa0"/>
                </a:solidFill>
                <a:latin typeface="Arial"/>
                <a:ea typeface="ＭＳ Ｐゴシック"/>
              </a:rPr>
              <a:t>IBM System x iDataPlex</a:t>
            </a: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“</a:t>
            </a: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MareNostrum” (BSC, Spain) IBM System X iDataplex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400">
                <a:solidFill>
                  <a:srgbClr val="145aa0"/>
                </a:solidFill>
                <a:latin typeface="Arial"/>
                <a:ea typeface="ＭＳ Ｐゴシック"/>
              </a:rPr>
              <a:t>About 1.300M core hours available </a:t>
            </a:r>
            <a:endParaRPr/>
          </a:p>
        </p:txBody>
      </p:sp>
      <p:sp>
        <p:nvSpPr>
          <p:cNvPr id="314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91611111-11D1-41E1-A1D1-71D12191210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15" name="CustomShape 3"/>
          <p:cNvSpPr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145aa0"/>
                </a:solidFill>
                <a:latin typeface="Futura Lt BT"/>
                <a:ea typeface="Times New Roman"/>
              </a:rPr>
              <a:t>PRACE Access: </a:t>
            </a:r>
            <a:r>
              <a:rPr b="1" lang="en-US" sz="2000">
                <a:solidFill>
                  <a:srgbClr val="145aa0"/>
                </a:solidFill>
                <a:latin typeface="Arial"/>
                <a:ea typeface="Times New Roman"/>
              </a:rPr>
              <a:t>Tier 0 systems available in the 6th call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0" y="1268280"/>
            <a:ext cx="8964360" cy="467496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it-IT" sz="2800">
                <a:solidFill>
                  <a:srgbClr val="145aa0"/>
                </a:solidFill>
                <a:latin typeface="Arial"/>
                <a:ea typeface="ＭＳ Ｐゴシック"/>
              </a:rPr>
              <a:t>http://www.prace-project.eu/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it-IT" sz="2800" u="sng">
                <a:solidFill>
                  <a:srgbClr val="fc0128"/>
                </a:solidFill>
                <a:latin typeface="Arial"/>
                <a:ea typeface="ＭＳ Ｐゴシック"/>
                <a:hlinkClick r:id="rId1"/>
              </a:rPr>
              <a:t>http://www.prace-project.eu/</a:t>
            </a:r>
            <a:r>
              <a:rPr b="1" lang="it-IT" sz="2800" u="sng">
                <a:solidFill>
                  <a:srgbClr val="fc0128"/>
                </a:solidFill>
                <a:latin typeface="Arial"/>
                <a:ea typeface="ＭＳ Ｐゴシック"/>
                <a:hlinkClick r:id="rId2"/>
              </a:rPr>
              <a:t>PRACE-Project-Access</a:t>
            </a:r>
            <a:r>
              <a:rPr b="1" lang="it-IT" sz="2800" u="sng">
                <a:solidFill>
                  <a:srgbClr val="fc0128"/>
                </a:solidFill>
                <a:latin typeface="Arial"/>
                <a:ea typeface="ＭＳ Ｐゴシック"/>
                <a:hlinkClick r:id="rId3"/>
              </a:rPr>
              <a:t>?</a:t>
            </a:r>
            <a:r>
              <a:rPr b="1" lang="it-IT" sz="2800" u="sng">
                <a:solidFill>
                  <a:srgbClr val="fc0128"/>
                </a:solidFill>
                <a:latin typeface="Arial"/>
                <a:ea typeface="ＭＳ Ｐゴシック"/>
                <a:hlinkClick r:id="rId4"/>
              </a:rPr>
              <a:t>lang=en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it-IT" sz="2800" u="sng">
                <a:solidFill>
                  <a:srgbClr val="fc0128"/>
                </a:solidFill>
                <a:latin typeface="Arial"/>
                <a:ea typeface="ＭＳ Ｐゴシック"/>
                <a:hlinkClick r:id="rId5"/>
              </a:rPr>
              <a:t>http://www.prace-project.eu/IMG/pdf/prace_call9_terms_of_reference_final.pdf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StarSymbol"/>
              <a:buChar char=""/>
            </a:pPr>
            <a:r>
              <a:rPr b="1" lang="it-IT" sz="2800" u="sng">
                <a:solidFill>
                  <a:srgbClr val="fc0128"/>
                </a:solidFill>
                <a:latin typeface="Arial"/>
                <a:ea typeface="ＭＳ Ｐゴシック"/>
                <a:hlinkClick r:id="rId6"/>
              </a:rPr>
              <a:t>http://www.prace-project.eu/IMG/pdf/technical_guidelines_for_applicant_call9-final.pdf</a:t>
            </a:r>
            <a:r>
              <a:rPr b="1" lang="it-IT" sz="2800">
                <a:solidFill>
                  <a:srgbClr val="145aa0"/>
                </a:solidFill>
                <a:latin typeface="Arial"/>
                <a:ea typeface="ＭＳ Ｐゴシック"/>
              </a:rPr>
              <a:t> </a:t>
            </a:r>
            <a:endParaRPr/>
          </a:p>
        </p:txBody>
      </p:sp>
      <p:sp>
        <p:nvSpPr>
          <p:cNvPr id="317" name="TextShape 2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E111E1E1-1171-41E1-81D1-71811161913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18" name="TextShape 3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PRACE call on the web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01513161-4141-4181-A1A1-B1612141216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320" name="TextShape 2"/>
          <p:cNvSpPr txBox="1"/>
          <p:nvPr/>
        </p:nvSpPr>
        <p:spPr>
          <a:xfrm>
            <a:off x="228600" y="1752480"/>
            <a:ext cx="8610120" cy="563832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80000"/>
              </a:lnSpc>
              <a:buFont typeface="StarSymbol"/>
              <a:buChar char=""/>
            </a:pPr>
            <a:r>
              <a:rPr lang="it-IT" sz="2800">
                <a:solidFill>
                  <a:srgbClr val="145aa0"/>
                </a:solidFill>
                <a:latin typeface="Calibri"/>
                <a:ea typeface="Calibri"/>
              </a:rPr>
              <a:t>ISCRA: http://www.hpc.cineca.it/services/iscra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it-IT" sz="2800">
                <a:solidFill>
                  <a:srgbClr val="145aa0"/>
                </a:solidFill>
                <a:latin typeface="Calibri"/>
                <a:ea typeface="Calibri"/>
              </a:rPr>
              <a:t>PRACE: www.prace-ri.eu/hpc-access?lang=en</a:t>
            </a:r>
            <a:endParaRPr/>
          </a:p>
          <a:p>
            <a:pPr>
              <a:lnSpc>
                <a:spcPct val="80000"/>
              </a:lnSpc>
              <a:buFont typeface="StarSymbol"/>
              <a:buChar char=""/>
            </a:pPr>
            <a:r>
              <a:rPr lang="it-IT" sz="2800">
                <a:solidFill>
                  <a:srgbClr val="145aa0"/>
                </a:solidFill>
                <a:latin typeface="Calibri"/>
                <a:ea typeface="Calibri"/>
              </a:rPr>
              <a:t>p.alberigo@cineca.it iscra@cineca.it </a:t>
            </a:r>
            <a:endParaRPr/>
          </a:p>
          <a:p>
            <a:pPr>
              <a:lnSpc>
                <a:spcPct val="80000"/>
              </a:lnSpc>
            </a:pPr>
            <a:endParaRPr/>
          </a:p>
        </p:txBody>
      </p:sp>
      <p:sp>
        <p:nvSpPr>
          <p:cNvPr id="321" name="TextShape 3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Useful links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31615181-A171-4181-B1D1-1151A1E1519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33" name="TextShape 2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Access to HPC resources: </a:t>
            </a: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
</a:t>
            </a: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CINECA aims and basic principles</a:t>
            </a:r>
            <a:endParaRPr/>
          </a:p>
        </p:txBody>
      </p:sp>
      <p:sp>
        <p:nvSpPr>
          <p:cNvPr id="234" name="TextShape 3"/>
          <p:cNvSpPr txBox="1"/>
          <p:nvPr/>
        </p:nvSpPr>
        <p:spPr>
          <a:xfrm>
            <a:off x="76320" y="1219320"/>
            <a:ext cx="8664120" cy="5409720"/>
          </a:xfrm>
          <a:prstGeom prst="rect">
            <a:avLst/>
          </a:prstGeom>
        </p:spPr>
        <p:txBody>
          <a:bodyPr bIns="46080" lIns="92160" rIns="92160" tIns="46080"/>
          <a:p>
            <a:r>
              <a:rPr lang="it-IT" sz="2400">
                <a:solidFill>
                  <a:srgbClr val="145aa0"/>
                </a:solidFill>
                <a:latin typeface="Calibri"/>
                <a:ea typeface="Calibri"/>
              </a:rPr>
              <a:t>Our objectives: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Providing Italian and European researchers with an advanced computational environment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Supporting Italian researcher for increasing their competitiveness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Following Italian researchers in their path towards Tier 0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Soliciting large-scale and computationally intensive projects</a:t>
            </a:r>
            <a:endParaRPr/>
          </a:p>
          <a:p>
            <a:endParaRPr/>
          </a:p>
          <a:p>
            <a:r>
              <a:rPr lang="it-IT" sz="2400">
                <a:solidFill>
                  <a:srgbClr val="145aa0"/>
                </a:solidFill>
                <a:latin typeface="Calibri"/>
                <a:ea typeface="Calibri"/>
              </a:rPr>
              <a:t>Basic principles: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Transparency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Fairness 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Conflict of Interest management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"/>
            </a:pPr>
            <a:r>
              <a:rPr lang="it-IT" sz="2000">
                <a:solidFill>
                  <a:srgbClr val="145aa0"/>
                </a:solidFill>
                <a:latin typeface="Calibri"/>
                <a:ea typeface="Calibri"/>
              </a:rPr>
              <a:t>Confidentiality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1141B121-9111-4101-A151-5171B121D1F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36" name="TextShape 2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L'offerta HPC</a:t>
            </a:r>
            <a:endParaRPr/>
          </a:p>
        </p:txBody>
      </p:sp>
      <p:sp>
        <p:nvSpPr>
          <p:cNvPr id="237" name="TextShape 3"/>
          <p:cNvSpPr txBox="1"/>
          <p:nvPr/>
        </p:nvSpPr>
        <p:spPr>
          <a:xfrm>
            <a:off x="304920" y="838080"/>
            <a:ext cx="8457840" cy="4855680"/>
          </a:xfrm>
          <a:prstGeom prst="rect">
            <a:avLst/>
          </a:prstGeom>
        </p:spPr>
        <p:txBody>
          <a:bodyPr bIns="46080" lIns="92160" rIns="92160" tIns="46080"/>
          <a:p>
            <a:endParaRPr/>
          </a:p>
          <a:p>
            <a:r>
              <a:rPr lang="it-IT" sz="2800">
                <a:solidFill>
                  <a:srgbClr val="000000"/>
                </a:solidFill>
                <a:latin typeface="Calibri"/>
                <a:ea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38" name="Immagine 6"/>
          <p:cNvPicPr/>
          <p:nvPr/>
        </p:nvPicPr>
        <p:blipFill>
          <a:blip r:embed="rId1"/>
          <a:stretch>
            <a:fillRect/>
          </a:stretch>
        </p:blipFill>
        <p:spPr>
          <a:xfrm>
            <a:off x="304920" y="2438280"/>
            <a:ext cx="1893600" cy="2052360"/>
          </a:xfrm>
          <a:prstGeom prst="rect">
            <a:avLst/>
          </a:prstGeom>
        </p:spPr>
      </p:pic>
      <p:sp>
        <p:nvSpPr>
          <p:cNvPr id="239" name="CustomShape 4"/>
          <p:cNvSpPr/>
          <p:nvPr/>
        </p:nvSpPr>
        <p:spPr>
          <a:xfrm>
            <a:off x="3541680" y="2801880"/>
            <a:ext cx="821880" cy="823680"/>
          </a:xfrm>
          <a:prstGeom prst="rect">
            <a:avLst>
              <a:gd fmla="val 50000" name="adj1"/>
              <a:gd fmla="val 50000" name="adj2"/>
            </a:avLst>
          </a:prstGeom>
        </p:spPr>
      </p:sp>
      <p:sp>
        <p:nvSpPr>
          <p:cNvPr id="240" name="CustomShape 5"/>
          <p:cNvSpPr/>
          <p:nvPr/>
        </p:nvSpPr>
        <p:spPr>
          <a:xfrm>
            <a:off x="4343400" y="2666160"/>
            <a:ext cx="1523520" cy="533160"/>
          </a:xfrm>
          <a:prstGeom prst="rect">
            <a:avLst>
              <a:gd fmla="val 50000" name="adj1"/>
              <a:gd fmla="val 50000" name="adj2"/>
            </a:avLst>
          </a:prstGeom>
        </p:spPr>
      </p:sp>
      <p:sp>
        <p:nvSpPr>
          <p:cNvPr id="241" name="CustomShape 6"/>
          <p:cNvSpPr/>
          <p:nvPr/>
        </p:nvSpPr>
        <p:spPr>
          <a:xfrm>
            <a:off x="2724120" y="2647800"/>
            <a:ext cx="823680" cy="821880"/>
          </a:xfrm>
          <a:prstGeom prst="rect">
            <a:avLst>
              <a:gd fmla="val 50000" name="adj1"/>
              <a:gd fmla="val 50097" name="adj2"/>
            </a:avLst>
          </a:prstGeom>
        </p:spPr>
      </p:sp>
      <p:sp>
        <p:nvSpPr>
          <p:cNvPr id="242" name="CustomShape 7"/>
          <p:cNvSpPr/>
          <p:nvPr/>
        </p:nvSpPr>
        <p:spPr>
          <a:xfrm>
            <a:off x="2819520" y="1981080"/>
            <a:ext cx="2742840" cy="1066320"/>
          </a:xfrm>
          <a:prstGeom prst="rect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eef1ff"/>
              </a:gs>
              <a:gs pos="50000">
                <a:srgbClr val="c4cfff"/>
              </a:gs>
              <a:gs pos="100000">
                <a:srgbClr val="eef1ff"/>
              </a:gs>
            </a:gsLst>
            <a:lin ang="16200000"/>
          </a:gradFill>
          <a:ln w="9360">
            <a:solidFill>
              <a:srgbClr val="5a89fb"/>
            </a:solidFill>
            <a:round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145aa0"/>
                </a:solidFill>
                <a:latin typeface="Calibri"/>
              </a:rPr>
              <a:t>Italy</a:t>
            </a:r>
            <a:endParaRPr/>
          </a:p>
        </p:txBody>
      </p:sp>
      <p:sp>
        <p:nvSpPr>
          <p:cNvPr id="243" name="CustomShape 8"/>
          <p:cNvSpPr/>
          <p:nvPr/>
        </p:nvSpPr>
        <p:spPr>
          <a:xfrm>
            <a:off x="2819520" y="3581280"/>
            <a:ext cx="2742840" cy="1066320"/>
          </a:xfrm>
          <a:prstGeom prst="rect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eef1ff"/>
              </a:gs>
              <a:gs pos="50000">
                <a:srgbClr val="c4cfff"/>
              </a:gs>
              <a:gs pos="100000">
                <a:srgbClr val="eef1ff"/>
              </a:gs>
            </a:gsLst>
            <a:lin ang="16200000"/>
          </a:gradFill>
          <a:ln w="9360">
            <a:solidFill>
              <a:srgbClr val="5a89fb"/>
            </a:solidFill>
            <a:round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145aa0"/>
                </a:solidFill>
                <a:latin typeface="Calibri"/>
              </a:rPr>
              <a:t>Europe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244" name="Immagin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043680" y="1828800"/>
            <a:ext cx="1195200" cy="1294920"/>
          </a:xfrm>
          <a:prstGeom prst="rect">
            <a:avLst/>
          </a:prstGeom>
        </p:spPr>
      </p:pic>
      <p:pic>
        <p:nvPicPr>
          <p:cNvPr descr="" id="245" name="Immagin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5867280" y="3429000"/>
            <a:ext cx="2010960" cy="1371240"/>
          </a:xfrm>
          <a:prstGeom prst="rect">
            <a:avLst/>
          </a:prstGeom>
        </p:spPr>
      </p:pic>
      <p:sp>
        <p:nvSpPr>
          <p:cNvPr id="246" name="CustomShape 9"/>
          <p:cNvSpPr/>
          <p:nvPr/>
        </p:nvSpPr>
        <p:spPr>
          <a:xfrm>
            <a:off x="7796160" y="1554120"/>
            <a:ext cx="823680" cy="82188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</p:sp>
      <p:sp>
        <p:nvSpPr>
          <p:cNvPr id="247" name="CustomShape 10"/>
          <p:cNvSpPr/>
          <p:nvPr/>
        </p:nvSpPr>
        <p:spPr>
          <a:xfrm>
            <a:off x="8153280" y="1219320"/>
            <a:ext cx="761760" cy="144756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</p:sp>
      <p:sp>
        <p:nvSpPr>
          <p:cNvPr id="248" name="CustomShape 11"/>
          <p:cNvSpPr/>
          <p:nvPr/>
        </p:nvSpPr>
        <p:spPr>
          <a:xfrm>
            <a:off x="7796160" y="2195640"/>
            <a:ext cx="823680" cy="821880"/>
          </a:xfrm>
          <a:prstGeom prst="rect">
            <a:avLst>
              <a:gd fmla="val 25000" name="adj1"/>
              <a:gd fmla="val 50000" name="adj2"/>
              <a:gd fmla="val 25048" name="adj3"/>
            </a:avLst>
          </a:prstGeom>
        </p:spPr>
      </p:sp>
      <p:sp>
        <p:nvSpPr>
          <p:cNvPr id="249" name="CustomShape 12"/>
          <p:cNvSpPr/>
          <p:nvPr/>
        </p:nvSpPr>
        <p:spPr>
          <a:xfrm>
            <a:off x="7361280" y="2400480"/>
            <a:ext cx="639360" cy="1714320"/>
          </a:xfrm>
          <a:prstGeom prst="rect">
            <a:avLst>
              <a:gd fmla="val 135767" name="adj"/>
            </a:avLst>
          </a:prstGeom>
          <a:ln w="28440">
            <a:solidFill>
              <a:srgbClr val="b7c6fe"/>
            </a:solidFill>
            <a:round/>
            <a:tailEnd len="med" type="triangle" w="med"/>
          </a:ln>
        </p:spPr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21110151-D1B1-4111-81C1-B13101E1310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51" name="TextShape 2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L'offerta HPC in Italia</a:t>
            </a:r>
            <a:endParaRPr/>
          </a:p>
        </p:txBody>
      </p:sp>
      <p:sp>
        <p:nvSpPr>
          <p:cNvPr id="252" name="TextShape 3"/>
          <p:cNvSpPr txBox="1"/>
          <p:nvPr/>
        </p:nvSpPr>
        <p:spPr>
          <a:xfrm>
            <a:off x="304920" y="838080"/>
            <a:ext cx="8457840" cy="4855680"/>
          </a:xfrm>
          <a:prstGeom prst="rect">
            <a:avLst/>
          </a:prstGeom>
        </p:spPr>
        <p:txBody>
          <a:bodyPr bIns="46080" lIns="92160" rIns="92160" tIns="46080"/>
          <a:p>
            <a:endParaRPr/>
          </a:p>
          <a:p>
            <a:r>
              <a:rPr lang="it-IT" sz="2800">
                <a:solidFill>
                  <a:srgbClr val="000000"/>
                </a:solidFill>
                <a:latin typeface="Calibri"/>
                <a:ea typeface="Calibri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253" name="Immagine 6"/>
          <p:cNvPicPr/>
          <p:nvPr/>
        </p:nvPicPr>
        <p:blipFill>
          <a:blip r:embed="rId1"/>
          <a:stretch>
            <a:fillRect/>
          </a:stretch>
        </p:blipFill>
        <p:spPr>
          <a:xfrm>
            <a:off x="304920" y="2438280"/>
            <a:ext cx="1893600" cy="2052360"/>
          </a:xfrm>
          <a:prstGeom prst="rect">
            <a:avLst/>
          </a:prstGeom>
        </p:spPr>
      </p:pic>
      <p:sp>
        <p:nvSpPr>
          <p:cNvPr id="254" name="CustomShape 4"/>
          <p:cNvSpPr/>
          <p:nvPr/>
        </p:nvSpPr>
        <p:spPr>
          <a:xfrm>
            <a:off x="3541680" y="2192400"/>
            <a:ext cx="821880" cy="823680"/>
          </a:xfrm>
          <a:prstGeom prst="rect">
            <a:avLst>
              <a:gd fmla="val 50000" name="adj1"/>
              <a:gd fmla="val 50000" name="adj2"/>
            </a:avLst>
          </a:prstGeom>
        </p:spPr>
      </p:sp>
      <p:sp>
        <p:nvSpPr>
          <p:cNvPr id="255" name="CustomShape 5"/>
          <p:cNvSpPr/>
          <p:nvPr/>
        </p:nvSpPr>
        <p:spPr>
          <a:xfrm>
            <a:off x="4343400" y="2056680"/>
            <a:ext cx="1523520" cy="533160"/>
          </a:xfrm>
          <a:prstGeom prst="rect">
            <a:avLst>
              <a:gd fmla="val 50000" name="adj1"/>
              <a:gd fmla="val 50000" name="adj2"/>
            </a:avLst>
          </a:prstGeom>
        </p:spPr>
      </p:sp>
      <p:sp>
        <p:nvSpPr>
          <p:cNvPr id="256" name="CustomShape 6"/>
          <p:cNvSpPr/>
          <p:nvPr/>
        </p:nvSpPr>
        <p:spPr>
          <a:xfrm>
            <a:off x="2724120" y="2038320"/>
            <a:ext cx="823680" cy="821880"/>
          </a:xfrm>
          <a:prstGeom prst="rect">
            <a:avLst>
              <a:gd fmla="val 50000" name="adj1"/>
              <a:gd fmla="val 50097" name="adj2"/>
            </a:avLst>
          </a:prstGeom>
        </p:spPr>
      </p:sp>
      <p:sp>
        <p:nvSpPr>
          <p:cNvPr id="257" name="CustomShape 7"/>
          <p:cNvSpPr/>
          <p:nvPr/>
        </p:nvSpPr>
        <p:spPr>
          <a:xfrm>
            <a:off x="2819520" y="2971800"/>
            <a:ext cx="2742840" cy="1066320"/>
          </a:xfrm>
          <a:prstGeom prst="rect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eef1ff"/>
              </a:gs>
              <a:gs pos="50000">
                <a:srgbClr val="c4cfff"/>
              </a:gs>
              <a:gs pos="100000">
                <a:srgbClr val="eef1ff"/>
              </a:gs>
            </a:gsLst>
            <a:lin ang="16200000"/>
          </a:gradFill>
          <a:ln w="9360">
            <a:solidFill>
              <a:srgbClr val="5a89fb"/>
            </a:solidFill>
            <a:round/>
          </a:ln>
        </p:spPr>
        <p:txBody>
          <a:bodyPr bIns="46800" lIns="90000" rIns="90000" tIns="46800"/>
          <a:p>
            <a:pPr algn="ctr">
              <a:lnSpc>
                <a:spcPct val="100000"/>
              </a:lnSpc>
            </a:pPr>
            <a:r>
              <a:rPr lang="en-US" sz="2400">
                <a:solidFill>
                  <a:srgbClr val="145aa0"/>
                </a:solidFill>
                <a:latin typeface="Calibri"/>
              </a:rPr>
              <a:t>Italy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pic>
        <p:nvPicPr>
          <p:cNvPr descr="" id="258" name="Immagin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6084000" y="2061000"/>
            <a:ext cx="1195200" cy="1294920"/>
          </a:xfrm>
          <a:prstGeom prst="rect">
            <a:avLst/>
          </a:prstGeom>
        </p:spPr>
      </p:pic>
      <p:sp>
        <p:nvSpPr>
          <p:cNvPr id="259" name="CustomShape 8"/>
          <p:cNvSpPr/>
          <p:nvPr/>
        </p:nvSpPr>
        <p:spPr>
          <a:xfrm>
            <a:off x="7796160" y="1554120"/>
            <a:ext cx="823680" cy="82188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</p:sp>
      <p:sp>
        <p:nvSpPr>
          <p:cNvPr id="260" name="CustomShape 9"/>
          <p:cNvSpPr/>
          <p:nvPr/>
        </p:nvSpPr>
        <p:spPr>
          <a:xfrm>
            <a:off x="8153280" y="1219320"/>
            <a:ext cx="761760" cy="1447560"/>
          </a:xfrm>
          <a:prstGeom prst="rect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</p:spPr>
      </p:sp>
      <p:sp>
        <p:nvSpPr>
          <p:cNvPr id="261" name="CustomShape 10"/>
          <p:cNvSpPr/>
          <p:nvPr/>
        </p:nvSpPr>
        <p:spPr>
          <a:xfrm>
            <a:off x="7796160" y="2195640"/>
            <a:ext cx="823680" cy="821880"/>
          </a:xfrm>
          <a:prstGeom prst="rect">
            <a:avLst>
              <a:gd fmla="val 25000" name="adj1"/>
              <a:gd fmla="val 50000" name="adj2"/>
              <a:gd fmla="val 25048" name="adj3"/>
            </a:avLst>
          </a:prstGeom>
        </p:spPr>
      </p:sp>
      <p:pic>
        <p:nvPicPr>
          <p:cNvPr descr="" id="262" name="Immagin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6084000" y="3717000"/>
            <a:ext cx="2113920" cy="97092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0" y="1143000"/>
            <a:ext cx="9143640" cy="45612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2400">
                <a:solidFill>
                  <a:srgbClr val="000090"/>
                </a:solidFill>
                <a:latin typeface="Arial"/>
              </a:rPr>
              <a:t> </a:t>
            </a:r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457200" y="1124640"/>
            <a:ext cx="8686440" cy="510516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The aim of ISCRA is to ensure adequate support to Italian scientists and engineers.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The allocation is of 200M core hours per year on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"/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 </a:t>
            </a: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FERMI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The access is by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"/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 </a:t>
            </a: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Online submission of proposals</a:t>
            </a:r>
            <a:endParaRPr/>
          </a:p>
          <a:p>
            <a:pPr lvl="1">
              <a:lnSpc>
                <a:spcPct val="90000"/>
              </a:lnSpc>
              <a:buFont charset="2" typeface="Wingdings"/>
              <a:buChar char=""/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 </a:t>
            </a: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Peer-review process by an international panel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The proposal are scientifically evaluated by international reviewers and technically evaluated by Cineca experts.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145aa0"/>
                </a:solidFill>
                <a:latin typeface="Calibri"/>
                <a:ea typeface="ＭＳ Ｐゴシック"/>
              </a:rPr>
              <a:t>Applications and codes are evaluated on the basis of their computational readiness.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65" name="CustomShape 3"/>
          <p:cNvSpPr/>
          <p:nvPr/>
        </p:nvSpPr>
        <p:spPr>
          <a:xfrm>
            <a:off x="476280" y="11736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145aa0"/>
                </a:solidFill>
                <a:latin typeface="Futura Lt BT"/>
                <a:ea typeface="Times New Roman"/>
              </a:rPr>
              <a:t>HPC offer in Italy: </a:t>
            </a:r>
            <a:r>
              <a:rPr b="1" lang="en-US" sz="2000">
                <a:solidFill>
                  <a:srgbClr val="145aa0"/>
                </a:solidFill>
                <a:latin typeface="Calibri"/>
                <a:ea typeface="Times New Roman"/>
              </a:rPr>
              <a:t>ISCRA</a:t>
            </a:r>
            <a:r>
              <a:rPr b="1" lang="en-US" sz="2000">
                <a:solidFill>
                  <a:srgbClr val="145aa0"/>
                </a:solidFill>
                <a:latin typeface="Calibri"/>
                <a:ea typeface="Times New Roman"/>
              </a:rPr>
              <a:t>
</a:t>
            </a:r>
            <a:r>
              <a:rPr b="1" lang="en-US" sz="2000">
                <a:solidFill>
                  <a:srgbClr val="145aa0"/>
                </a:solidFill>
                <a:latin typeface="Futura Lt BT"/>
                <a:ea typeface="Times New Roman"/>
              </a:rPr>
              <a:t>Italian SuperComputing Resource Allocation 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467640" y="1052640"/>
            <a:ext cx="8064360" cy="489636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</a:pPr>
            <a:r>
              <a:rPr lang="en-US" sz="16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16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145aa0"/>
                </a:solidFill>
                <a:latin typeface="Calibri"/>
                <a:ea typeface="ＭＳ Ｐゴシック"/>
              </a:rPr>
              <a:t>Class B:  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Standard Projects; two calls / year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1M &lt; core hours &lt; 10M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typical request  5M core hours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800">
                <a:solidFill>
                  <a:srgbClr val="145aa0"/>
                </a:solidFill>
                <a:latin typeface="Calibri"/>
                <a:ea typeface="ＭＳ Ｐゴシック"/>
              </a:rPr>
              <a:t>duration: 12 months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145aa0"/>
                </a:solidFill>
                <a:latin typeface="Calibri"/>
                <a:ea typeface="ＭＳ Ｐゴシック"/>
              </a:rPr>
              <a:t>Next call is foreseen in summer 2014.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67" name="CustomShape 2"/>
          <p:cNvSpPr/>
          <p:nvPr/>
        </p:nvSpPr>
        <p:spPr>
          <a:xfrm>
            <a:off x="476280" y="11736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145aa0"/>
                </a:solidFill>
                <a:latin typeface="Arial"/>
              </a:rPr>
              <a:t>HPC offer in Italy: </a:t>
            </a:r>
            <a:r>
              <a:rPr b="1" lang="en-US" sz="2000">
                <a:solidFill>
                  <a:srgbClr val="145aa0"/>
                </a:solidFill>
                <a:latin typeface="Calibri"/>
              </a:rPr>
              <a:t>ISCRA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609480" y="1371600"/>
            <a:ext cx="7695720" cy="5314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145aa0"/>
                </a:solidFill>
                <a:latin typeface="Calibri"/>
                <a:ea typeface="ＭＳ Ｐゴシック"/>
              </a:rPr>
              <a:t>Class C:  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Small Projects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continuous submission, 2 selection per year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&gt;50.000 core hours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typical request 1M on FERMI – </a:t>
            </a:r>
            <a:r>
              <a:rPr b="1" lang="en-US" sz="2000">
                <a:solidFill>
                  <a:srgbClr val="ff0000"/>
                </a:solidFill>
                <a:latin typeface="Calibri"/>
                <a:ea typeface="ＭＳ Ｐゴシック"/>
              </a:rPr>
              <a:t>Temporarily suspended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typical request 50.000 on EURORA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only one C project approved per year</a:t>
            </a:r>
            <a:endParaRPr/>
          </a:p>
          <a:p>
            <a:pPr>
              <a:lnSpc>
                <a:spcPct val="100000"/>
              </a:lnSpc>
            </a:pP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duration: 9 months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en-US" sz="2800">
                <a:solidFill>
                  <a:srgbClr val="145aa0"/>
                </a:solidFill>
                <a:latin typeface="Calibri"/>
                <a:ea typeface="ＭＳ Ｐゴシック"/>
              </a:rPr>
              <a:t>Trial: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	</a:t>
            </a:r>
            <a:r>
              <a:rPr lang="en-US" sz="2000">
                <a:solidFill>
                  <a:srgbClr val="145aa0"/>
                </a:solidFill>
                <a:latin typeface="Calibri"/>
                <a:ea typeface="ＭＳ Ｐゴシック"/>
              </a:rPr>
              <a:t>on demand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69" name="CustomShape 2"/>
          <p:cNvSpPr/>
          <p:nvPr/>
        </p:nvSpPr>
        <p:spPr>
          <a:xfrm>
            <a:off x="476280" y="11736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en-US" sz="2000">
                <a:solidFill>
                  <a:srgbClr val="145aa0"/>
                </a:solidFill>
                <a:latin typeface="Arial"/>
              </a:rPr>
              <a:t>HPC offer in Italy: </a:t>
            </a:r>
            <a:r>
              <a:rPr b="1" lang="en-US" sz="2000">
                <a:solidFill>
                  <a:srgbClr val="145aa0"/>
                </a:solidFill>
                <a:latin typeface="Calibri"/>
              </a:rPr>
              <a:t>ISCRA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typeface="StarSymbol"/>
              <a:buChar char="§"/>
            </a:pPr>
            <a:fld id="{31011141-9161-4131-A161-11C17111A1D1}" type="slidenum">
              <a:rPr b="1" lang="en-US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  <p:sp>
        <p:nvSpPr>
          <p:cNvPr id="271" name="TextShape 2"/>
          <p:cNvSpPr txBox="1"/>
          <p:nvPr/>
        </p:nvSpPr>
        <p:spPr>
          <a:xfrm>
            <a:off x="324000" y="115920"/>
            <a:ext cx="7772040" cy="720360"/>
          </a:xfrm>
          <a:prstGeom prst="rect">
            <a:avLst/>
          </a:prstGeom>
        </p:spPr>
        <p:txBody>
          <a:bodyPr anchor="ctr" bIns="46080" lIns="92160" rIns="92160" tIns="46080"/>
          <a:p>
            <a:pPr>
              <a:lnSpc>
                <a:spcPct val="100000"/>
              </a:lnSpc>
            </a:pP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HPC offer in Italy: </a:t>
            </a:r>
            <a:r>
              <a:rPr b="1" lang="it-IT" sz="2000">
                <a:solidFill>
                  <a:srgbClr val="145aa0"/>
                </a:solidFill>
                <a:latin typeface="Calibri"/>
                <a:ea typeface="Times New Roman"/>
              </a:rPr>
              <a:t>ISCRA</a:t>
            </a: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
</a:t>
            </a:r>
            <a:r>
              <a:rPr b="1" lang="it-IT" sz="2000">
                <a:solidFill>
                  <a:srgbClr val="145aa0"/>
                </a:solidFill>
                <a:latin typeface="Futura Lt BT"/>
                <a:ea typeface="Times New Roman"/>
              </a:rPr>
              <a:t>Call for proposals calendar</a:t>
            </a:r>
            <a:endParaRPr/>
          </a:p>
        </p:txBody>
      </p:sp>
      <p:sp>
        <p:nvSpPr>
          <p:cNvPr id="272" name="TextShape 3"/>
          <p:cNvSpPr txBox="1"/>
          <p:nvPr/>
        </p:nvSpPr>
        <p:spPr>
          <a:xfrm>
            <a:off x="533520" y="990720"/>
            <a:ext cx="8206920" cy="5257440"/>
          </a:xfrm>
          <a:prstGeom prst="rect">
            <a:avLst/>
          </a:prstGeom>
        </p:spPr>
        <p:txBody>
          <a:bodyPr bIns="46080" lIns="92160" rIns="92160" tIns="4608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it-IT" sz="2800">
                <a:solidFill>
                  <a:srgbClr val="145aa0"/>
                </a:solidFill>
                <a:latin typeface="Arial"/>
                <a:ea typeface="ＭＳ Ｐゴシック"/>
              </a:rPr>
              <a:t>Call for Projects 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charset="2" typeface="Wingdings"/>
              <a:buChar char=""/>
            </a:pP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Next deadline September 2014</a:t>
            </a: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2800">
                <a:solidFill>
                  <a:srgbClr val="145aa0"/>
                </a:solidFill>
                <a:latin typeface="Arial"/>
                <a:ea typeface="ＭＳ Ｐゴシック"/>
              </a:rPr>
              <a:t>Call for Projects C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charset="2" typeface="Wingdings"/>
              <a:buChar char=""/>
            </a:pP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continuously open, evaluation every month</a:t>
            </a:r>
            <a:endParaRPr/>
          </a:p>
          <a:p>
            <a:pPr lvl="1">
              <a:lnSpc>
                <a:spcPct val="100000"/>
              </a:lnSpc>
              <a:buFont charset="2" typeface="Wingdings"/>
              <a:buChar char=""/>
            </a:pP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next evaluation on 15 April 2014</a:t>
            </a:r>
            <a:endParaRPr/>
          </a:p>
          <a:p>
            <a:r>
              <a:rPr b="1" lang="it-IT" sz="2800">
                <a:solidFill>
                  <a:srgbClr val="145aa0"/>
                </a:solidFill>
                <a:latin typeface="Arial"/>
                <a:ea typeface="ＭＳ Ｐゴシック"/>
              </a:rPr>
              <a:t>LISA</a:t>
            </a:r>
            <a:endParaRPr/>
          </a:p>
          <a:p>
            <a:r>
              <a:rPr b="1" lang="it-IT" sz="2800">
                <a:solidFill>
                  <a:srgbClr val="145aa0"/>
                </a:solidFill>
                <a:latin typeface="Arial"/>
                <a:ea typeface="ＭＳ Ｐゴシック"/>
              </a:rPr>
              <a:t>	</a:t>
            </a: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 </a:t>
            </a: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Next call June 2014 only for Lombardiaregion,  </a:t>
            </a: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
</a:t>
            </a:r>
            <a:r>
              <a:rPr lang="it-IT" sz="2400">
                <a:solidFill>
                  <a:srgbClr val="ff0000"/>
                </a:solidFill>
                <a:latin typeface="Arial"/>
                <a:ea typeface="ＭＳ Ｐゴシック"/>
              </a:rPr>
              <a:t> development projects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0" y="4876920"/>
            <a:ext cx="9143640" cy="866520"/>
          </a:xfrm>
          <a:prstGeom prst="rect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en-US">
                <a:solidFill>
                  <a:srgbClr val="ffffff"/>
                </a:solidFill>
                <a:latin typeface="Calibri"/>
              </a:rPr>
              <a:t>typ 20K                   typ 1M                  typ 2M                    typ 5M                             typ 10-70M</a:t>
            </a:r>
            <a:endParaRPr/>
          </a:p>
        </p:txBody>
      </p:sp>
      <p:sp>
        <p:nvSpPr>
          <p:cNvPr id="274" name="CustomShape 2"/>
          <p:cNvSpPr/>
          <p:nvPr/>
        </p:nvSpPr>
        <p:spPr>
          <a:xfrm>
            <a:off x="0" y="647640"/>
            <a:ext cx="9143640" cy="377640"/>
          </a:xfrm>
          <a:prstGeom prst="rect">
            <a:avLst>
              <a:gd fmla="val 16667" name="adj"/>
            </a:avLst>
          </a:prstGeom>
          <a:solidFill>
            <a:srgbClr val="c6d9f1"/>
          </a:solidFill>
          <a:ln w="9360">
            <a:solidFill>
              <a:srgbClr val="4a7eb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en-US">
                <a:solidFill>
                  <a:srgbClr val="1f497d"/>
                </a:solidFill>
                <a:latin typeface="Calibri"/>
              </a:rPr>
              <a:t>Projects dimension</a:t>
            </a:r>
            <a:endParaRPr/>
          </a:p>
        </p:txBody>
      </p:sp>
      <p:sp>
        <p:nvSpPr>
          <p:cNvPr id="275" name="CustomShape 3"/>
          <p:cNvSpPr/>
          <p:nvPr/>
        </p:nvSpPr>
        <p:spPr>
          <a:xfrm>
            <a:off x="1691640" y="3789000"/>
            <a:ext cx="761760" cy="9903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1400">
                <a:solidFill>
                  <a:srgbClr val="ffffff"/>
                </a:solidFill>
                <a:latin typeface="Calibri"/>
              </a:rPr>
              <a:t>ISCRA C</a:t>
            </a:r>
            <a:endParaRPr/>
          </a:p>
        </p:txBody>
      </p:sp>
      <p:sp>
        <p:nvSpPr>
          <p:cNvPr id="276" name="CustomShape 4"/>
          <p:cNvSpPr/>
          <p:nvPr/>
        </p:nvSpPr>
        <p:spPr>
          <a:xfrm>
            <a:off x="152280" y="3962520"/>
            <a:ext cx="761760" cy="60912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1000">
                <a:solidFill>
                  <a:srgbClr val="ffffff"/>
                </a:solidFill>
                <a:latin typeface="Calibri"/>
              </a:rPr>
              <a:t>PRACE PA</a:t>
            </a:r>
            <a:endParaRPr/>
          </a:p>
        </p:txBody>
      </p:sp>
      <p:sp>
        <p:nvSpPr>
          <p:cNvPr id="277" name="CustomShape 5"/>
          <p:cNvSpPr/>
          <p:nvPr/>
        </p:nvSpPr>
        <p:spPr>
          <a:xfrm>
            <a:off x="4716000" y="2853000"/>
            <a:ext cx="1367640" cy="197676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solidFill>
                  <a:srgbClr val="ffffff"/>
                </a:solidFill>
                <a:latin typeface="Calibri"/>
              </a:rPr>
              <a:t>ISCRA B</a:t>
            </a:r>
            <a:endParaRPr/>
          </a:p>
        </p:txBody>
      </p:sp>
      <p:sp>
        <p:nvSpPr>
          <p:cNvPr id="278" name="CustomShape 6"/>
          <p:cNvSpPr/>
          <p:nvPr/>
        </p:nvSpPr>
        <p:spPr>
          <a:xfrm>
            <a:off x="6705720" y="1268640"/>
            <a:ext cx="2437920" cy="358092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en-US" sz="1400">
                <a:solidFill>
                  <a:srgbClr val="ffffff"/>
                </a:solidFill>
                <a:latin typeface="Calibri"/>
              </a:rPr>
              <a:t>PRACE PROJECT</a:t>
            </a:r>
            <a:endParaRPr/>
          </a:p>
        </p:txBody>
      </p:sp>
      <p:sp>
        <p:nvSpPr>
          <p:cNvPr id="279" name="CustomShape 7"/>
          <p:cNvSpPr/>
          <p:nvPr/>
        </p:nvSpPr>
        <p:spPr>
          <a:xfrm>
            <a:off x="3132000" y="3357000"/>
            <a:ext cx="863640" cy="1367640"/>
          </a:xfrm>
          <a:prstGeom prst="rect">
            <a:avLst/>
          </a:prstGeom>
          <a:gradFill>
            <a:gsLst>
              <a:gs pos="0">
                <a:srgbClr val="3e7fcc"/>
              </a:gs>
              <a:gs pos="100000">
                <a:srgbClr val="a4c1ff"/>
              </a:gs>
            </a:gsLst>
            <a:lin ang="16200000"/>
          </a:gradFill>
          <a:ln w="9360">
            <a:solidFill>
              <a:srgbClr val="4a7ebb"/>
            </a:solidFill>
            <a:round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en-US" sz="1400">
                <a:solidFill>
                  <a:srgbClr val="ffffff"/>
                </a:solidFill>
                <a:latin typeface="Calibri"/>
              </a:rPr>
              <a:t>LISA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