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430" r:id="rId3"/>
    <p:sldId id="280" r:id="rId4"/>
    <p:sldId id="371" r:id="rId5"/>
    <p:sldId id="372" r:id="rId6"/>
    <p:sldId id="402" r:id="rId7"/>
    <p:sldId id="401" r:id="rId8"/>
    <p:sldId id="373" r:id="rId9"/>
    <p:sldId id="384" r:id="rId10"/>
    <p:sldId id="411" r:id="rId11"/>
    <p:sldId id="375" r:id="rId12"/>
    <p:sldId id="376" r:id="rId13"/>
    <p:sldId id="385" r:id="rId14"/>
    <p:sldId id="377" r:id="rId15"/>
    <p:sldId id="291" r:id="rId16"/>
    <p:sldId id="399" r:id="rId17"/>
    <p:sldId id="419" r:id="rId18"/>
    <p:sldId id="420" r:id="rId19"/>
    <p:sldId id="422" r:id="rId20"/>
    <p:sldId id="398" r:id="rId21"/>
    <p:sldId id="396" r:id="rId22"/>
    <p:sldId id="429" r:id="rId23"/>
    <p:sldId id="408" r:id="rId24"/>
    <p:sldId id="378" r:id="rId25"/>
    <p:sldId id="3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400" r:id="rId35"/>
    <p:sldId id="413" r:id="rId36"/>
    <p:sldId id="289" r:id="rId37"/>
    <p:sldId id="380" r:id="rId38"/>
    <p:sldId id="292" r:id="rId39"/>
    <p:sldId id="412" r:id="rId40"/>
    <p:sldId id="417" r:id="rId41"/>
    <p:sldId id="381" r:id="rId42"/>
    <p:sldId id="382" r:id="rId43"/>
    <p:sldId id="407" r:id="rId44"/>
    <p:sldId id="404" r:id="rId45"/>
    <p:sldId id="383" r:id="rId46"/>
    <p:sldId id="405" r:id="rId47"/>
    <p:sldId id="386" r:id="rId48"/>
    <p:sldId id="370" r:id="rId49"/>
    <p:sldId id="391" r:id="rId50"/>
    <p:sldId id="410" r:id="rId51"/>
    <p:sldId id="418" r:id="rId52"/>
    <p:sldId id="390" r:id="rId53"/>
    <p:sldId id="414" r:id="rId54"/>
    <p:sldId id="392" r:id="rId55"/>
    <p:sldId id="416" r:id="rId56"/>
    <p:sldId id="393" r:id="rId57"/>
    <p:sldId id="423" r:id="rId58"/>
    <p:sldId id="406" r:id="rId59"/>
    <p:sldId id="424" r:id="rId60"/>
    <p:sldId id="365" r:id="rId61"/>
    <p:sldId id="426" r:id="rId62"/>
    <p:sldId id="425" r:id="rId63"/>
    <p:sldId id="427" r:id="rId64"/>
    <p:sldId id="428" r:id="rId65"/>
  </p:sldIdLst>
  <p:sldSz cx="9144000" cy="6858000" type="screen4x3"/>
  <p:notesSz cx="6946900" cy="10083800"/>
  <p:defaultTextStyle>
    <a:defPPr>
      <a:defRPr lang="it-IT"/>
    </a:defPPr>
    <a:lvl1pPr algn="l" rtl="0" fontAlgn="base">
      <a:lnSpc>
        <a:spcPct val="90000"/>
      </a:lnSpc>
      <a:spcBef>
        <a:spcPct val="1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1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1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1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1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  <a:srgbClr val="2A69A4"/>
    <a:srgbClr val="0066FF"/>
    <a:srgbClr val="5F5F5F"/>
    <a:srgbClr val="FFFF99"/>
    <a:srgbClr val="33CCFF"/>
    <a:srgbClr val="FF99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3" autoAdjust="0"/>
    <p:restoredTop sz="92712" autoAdjust="0"/>
  </p:normalViewPr>
  <p:slideViewPr>
    <p:cSldViewPr>
      <p:cViewPr varScale="1">
        <p:scale>
          <a:sx n="88" d="100"/>
          <a:sy n="88" d="100"/>
        </p:scale>
        <p:origin x="-14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5" tIns="48657" rIns="97315" bIns="48657" numCol="1" anchor="t" anchorCtr="0" compatLnSpc="1">
            <a:prstTxWarp prst="textNoShape">
              <a:avLst/>
            </a:prstTxWarp>
          </a:bodyPr>
          <a:lstStyle>
            <a:lvl1pPr defTabSz="97313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5" tIns="48657" rIns="97315" bIns="48657" numCol="1" anchor="t" anchorCtr="0" compatLnSpc="1">
            <a:prstTxWarp prst="textNoShape">
              <a:avLst/>
            </a:prstTxWarp>
          </a:bodyPr>
          <a:lstStyle>
            <a:lvl1pPr algn="r" defTabSz="97313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5" tIns="48657" rIns="97315" bIns="48657" numCol="1" anchor="b" anchorCtr="0" compatLnSpc="1">
            <a:prstTxWarp prst="textNoShape">
              <a:avLst/>
            </a:prstTxWarp>
          </a:bodyPr>
          <a:lstStyle>
            <a:lvl1pPr defTabSz="97313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78975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5" tIns="48657" rIns="97315" bIns="48657" numCol="1" anchor="b" anchorCtr="0" compatLnSpc="1">
            <a:prstTxWarp prst="textNoShape">
              <a:avLst/>
            </a:prstTxWarp>
          </a:bodyPr>
          <a:lstStyle>
            <a:lvl1pPr algn="r" defTabSz="97313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FF926409-290A-4317-9A47-7778B3FECD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001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5" tIns="48657" rIns="97315" bIns="48657" numCol="1" anchor="t" anchorCtr="0" compatLnSpc="1">
            <a:prstTxWarp prst="textNoShape">
              <a:avLst/>
            </a:prstTxWarp>
          </a:bodyPr>
          <a:lstStyle>
            <a:lvl1pPr defTabSz="97313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5" tIns="48657" rIns="97315" bIns="48657" numCol="1" anchor="t" anchorCtr="0" compatLnSpc="1">
            <a:prstTxWarp prst="textNoShape">
              <a:avLst/>
            </a:prstTxWarp>
          </a:bodyPr>
          <a:lstStyle>
            <a:lvl1pPr algn="r" defTabSz="97313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757238"/>
            <a:ext cx="5040312" cy="3779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789488"/>
            <a:ext cx="50958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5" tIns="48657" rIns="97315" bIns="48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80563"/>
            <a:ext cx="30099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5" tIns="48657" rIns="97315" bIns="48657" numCol="1" anchor="b" anchorCtr="0" compatLnSpc="1">
            <a:prstTxWarp prst="textNoShape">
              <a:avLst/>
            </a:prstTxWarp>
          </a:bodyPr>
          <a:lstStyle>
            <a:lvl1pPr defTabSz="97313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9580563"/>
            <a:ext cx="30099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5" tIns="48657" rIns="97315" bIns="48657" numCol="1" anchor="b" anchorCtr="0" compatLnSpc="1">
            <a:prstTxWarp prst="textNoShape">
              <a:avLst/>
            </a:prstTxWarp>
          </a:bodyPr>
          <a:lstStyle>
            <a:lvl1pPr algn="r" defTabSz="973138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E5954E16-6BC1-4951-BFE9-88575E0CED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9955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54E16-6BC1-4951-BFE9-88575E0CEDFA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859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g_ppt_nk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609600" y="6019800"/>
            <a:ext cx="158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tabLst>
                <a:tab pos="3048000" algn="l"/>
                <a:tab pos="4572000" algn="l"/>
              </a:tabLst>
              <a:defRPr/>
            </a:pPr>
            <a:r>
              <a:rPr lang="it-IT" altLang="it-IT" sz="1600" b="1">
                <a:solidFill>
                  <a:srgbClr val="CDCDD1"/>
                </a:solidFill>
                <a:latin typeface="Arial" charset="0"/>
              </a:rPr>
              <a:t>www.cineca.it </a:t>
            </a:r>
          </a:p>
        </p:txBody>
      </p:sp>
      <p:pic>
        <p:nvPicPr>
          <p:cNvPr id="6" name="Picture 32" descr="logoper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715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8413"/>
            <a:ext cx="77724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 dirty="0"/>
              <a:t>Fare clic per </a:t>
            </a:r>
            <a:br>
              <a:rPr lang="it-IT" altLang="it-IT" dirty="0"/>
            </a:br>
            <a:r>
              <a:rPr lang="it-IT" altLang="it-IT" dirty="0"/>
              <a:t>modificare il titolo</a:t>
            </a:r>
          </a:p>
        </p:txBody>
      </p:sp>
      <p:sp>
        <p:nvSpPr>
          <p:cNvPr id="4126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2565400"/>
            <a:ext cx="7773987" cy="1016000"/>
          </a:xfrm>
        </p:spPr>
        <p:txBody>
          <a:bodyPr/>
          <a:lstStyle>
            <a:lvl1pPr marL="0" indent="0">
              <a:buFontTx/>
              <a:buNone/>
              <a:tabLst>
                <a:tab pos="3048000" algn="l"/>
                <a:tab pos="4572000" algn="l"/>
              </a:tabLst>
              <a:defRPr sz="1600" b="1">
                <a:solidFill>
                  <a:srgbClr val="CDCDD1"/>
                </a:solidFill>
              </a:defRPr>
            </a:lvl1pPr>
          </a:lstStyle>
          <a:p>
            <a:r>
              <a:rPr lang="it-IT" altLang="it-IT"/>
              <a:t>	Fare clic per modificare il stile  sottotitolo</a:t>
            </a:r>
          </a:p>
        </p:txBody>
      </p:sp>
    </p:spTree>
    <p:extLst>
      <p:ext uri="{BB962C8B-B14F-4D97-AF65-F5344CB8AC3E}">
        <p14:creationId xmlns:p14="http://schemas.microsoft.com/office/powerpoint/2010/main" val="394616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262A513-7D08-45AE-B3C6-CF06B2208D7B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48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6100" y="115888"/>
            <a:ext cx="2068513" cy="61325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057900" cy="61325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3518147-96D5-46EA-A9A2-5E84277F0274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0449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713" y="115888"/>
            <a:ext cx="7200900" cy="7921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41438"/>
            <a:ext cx="3810000" cy="49069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3810000" cy="49069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3AE565F-39CC-4E1A-82A3-F455316F5D80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376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Fare clic per modificare lo stile del titolo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Fare clic per modificare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4099CF7-8FB2-458E-A46B-07D7F882368F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4867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8BE205D-88E0-46A7-8BF9-3931342EBA08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7067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41438"/>
            <a:ext cx="3810000" cy="490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810000" cy="490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7F42003-2378-409C-B2B0-9881F27DE20B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084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3D9528-2A12-466F-AD30-76CF35E424FA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0777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2681B9C-A994-47D6-BD81-B1DF7CF94B49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2D3F8E3-ED08-4077-8EF0-33DEC1437F38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870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0680CD5-DD0A-4766-892C-AB7B07BC588F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5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3F5A01F-C28A-4AC3-9C57-3D45A25EB3A3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6631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0"/>
          <p:cNvPicPr>
            <a:picLocks noChangeAspect="1" noChangeArrowheads="1"/>
          </p:cNvPicPr>
          <p:nvPr/>
        </p:nvPicPr>
        <p:blipFill>
          <a:blip r:embed="rId15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15888"/>
            <a:ext cx="72009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noProof="0" smtClean="0"/>
              <a:t>Fare clic per modificare </a:t>
            </a:r>
            <a:br>
              <a:rPr lang="en-US" altLang="it-IT" noProof="0" smtClean="0"/>
            </a:br>
            <a:r>
              <a:rPr lang="en-US" altLang="it-IT" noProof="0" smtClean="0"/>
              <a:t>il titolo</a:t>
            </a:r>
          </a:p>
        </p:txBody>
      </p:sp>
      <p:sp>
        <p:nvSpPr>
          <p:cNvPr id="1029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1438"/>
            <a:ext cx="77724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altLang="it-IT" smtClean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97650"/>
            <a:ext cx="22320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7FEF95A-E598-46AF-AF35-B3E7C74371CA}" type="datetime1">
              <a:rPr lang="it-IT" smtClean="0"/>
              <a:pPr>
                <a:defRPr/>
              </a:pPr>
              <a:t>24/10/2012</a:t>
            </a:fld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97650"/>
            <a:ext cx="41767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97650"/>
            <a:ext cx="20272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Federico Ficarelli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265113" indent="-265113" algn="l" rtl="0" eaLnBrk="0" fontAlgn="base" hangingPunct="0">
        <a:spcBef>
          <a:spcPct val="1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Verdana" pitchFamily="34" charset="0"/>
        </a:defRPr>
      </a:lvl2pPr>
      <a:lvl3pPr marL="12763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Verdana" pitchFamily="34" charset="0"/>
        </a:defRPr>
      </a:lvl3pPr>
      <a:lvl4pPr marL="16954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000">
          <a:solidFill>
            <a:schemeClr val="tx1"/>
          </a:solidFill>
          <a:latin typeface="Verdana" pitchFamily="34" charset="0"/>
        </a:defRPr>
      </a:lvl4pPr>
      <a:lvl5pPr marL="21145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5pPr>
      <a:lvl6pPr marL="25717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6pPr>
      <a:lvl7pPr marL="30289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7pPr>
      <a:lvl8pPr marL="34861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8pPr>
      <a:lvl9pPr marL="3943350" indent="-228600" algn="l" rtl="0" eaLnBrk="0" fontAlgn="base" hangingPunct="0">
        <a:spcBef>
          <a:spcPct val="1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3600" dirty="0" smtClean="0"/>
              <a:t>CUDA </a:t>
            </a:r>
            <a:r>
              <a:rPr lang="it-IT" sz="3600" dirty="0" err="1" smtClean="0"/>
              <a:t>Efficient</a:t>
            </a:r>
            <a:r>
              <a:rPr lang="it-IT" sz="3600" dirty="0" smtClean="0"/>
              <a:t> Programming</a:t>
            </a:r>
          </a:p>
          <a:p>
            <a:pPr>
              <a:lnSpc>
                <a:spcPct val="80000"/>
              </a:lnSpc>
            </a:pPr>
            <a:endParaRPr lang="it-IT" sz="3600" dirty="0" smtClean="0"/>
          </a:p>
          <a:p>
            <a:pPr algn="r">
              <a:lnSpc>
                <a:spcPct val="80000"/>
              </a:lnSpc>
            </a:pPr>
            <a:r>
              <a:rPr lang="it-IT" sz="1800" dirty="0" smtClean="0"/>
              <a:t>f.ficarelli@cineca.it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Performance metrics</a:t>
            </a: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539551" y="1988840"/>
            <a:ext cx="8064895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Wall</a:t>
            </a:r>
            <a:r>
              <a:rPr lang="it-IT" sz="2400" dirty="0" smtClean="0"/>
              <a:t> time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Theroetical</a:t>
            </a:r>
            <a:r>
              <a:rPr lang="it-IT" sz="2400" dirty="0" smtClean="0"/>
              <a:t> vs </a:t>
            </a:r>
            <a:r>
              <a:rPr lang="it-IT" sz="2400" dirty="0" err="1" smtClean="0"/>
              <a:t>achieved</a:t>
            </a:r>
            <a:r>
              <a:rPr lang="it-IT" sz="2400" dirty="0" smtClean="0"/>
              <a:t> </a:t>
            </a:r>
            <a:r>
              <a:rPr lang="it-IT" sz="2400" dirty="0" err="1" smtClean="0"/>
              <a:t>bandwidth</a:t>
            </a: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Achievable</a:t>
            </a:r>
            <a:r>
              <a:rPr lang="it-IT" sz="2400" dirty="0" smtClean="0"/>
              <a:t> vs </a:t>
            </a:r>
            <a:r>
              <a:rPr lang="it-IT" sz="2400" dirty="0" err="1" smtClean="0"/>
              <a:t>achieved</a:t>
            </a:r>
            <a:r>
              <a:rPr lang="it-IT" sz="2400" dirty="0" smtClean="0"/>
              <a:t> </a:t>
            </a:r>
            <a:r>
              <a:rPr lang="it-IT" sz="2400" dirty="0" err="1" smtClean="0"/>
              <a:t>occupancy</a:t>
            </a: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smtClean="0"/>
              <a:t>Memory </a:t>
            </a:r>
            <a:r>
              <a:rPr lang="it-IT" sz="2400" dirty="0" err="1" smtClean="0"/>
              <a:t>conflicts</a:t>
            </a: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3559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Timing</a:t>
            </a:r>
          </a:p>
        </p:txBody>
      </p:sp>
      <p:pic>
        <p:nvPicPr>
          <p:cNvPr id="2050" name="Picture 2" descr="C:\Users\fficarelli\Dropbox\Lezioni\GPGPU\figure\eve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3136"/>
            <a:ext cx="4364202" cy="17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539551" y="1988840"/>
            <a:ext cx="8064895" cy="3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It’s</a:t>
            </a:r>
            <a:r>
              <a:rPr lang="it-IT" sz="2400" dirty="0" smtClean="0"/>
              <a:t> </a:t>
            </a:r>
            <a:r>
              <a:rPr lang="it-IT" sz="2400" dirty="0" err="1" smtClean="0"/>
              <a:t>allowed</a:t>
            </a:r>
            <a:r>
              <a:rPr lang="it-IT" sz="2400" dirty="0" smtClean="0"/>
              <a:t> to use </a:t>
            </a:r>
            <a:r>
              <a:rPr lang="it-IT" sz="2400" dirty="0" err="1" smtClean="0"/>
              <a:t>std</a:t>
            </a:r>
            <a:r>
              <a:rPr lang="it-IT" sz="2400" dirty="0" smtClean="0"/>
              <a:t> timing </a:t>
            </a:r>
            <a:r>
              <a:rPr lang="it-IT" sz="2400" dirty="0" err="1" smtClean="0"/>
              <a:t>facilities</a:t>
            </a:r>
            <a:r>
              <a:rPr lang="it-IT" sz="2400" dirty="0" smtClean="0"/>
              <a:t> (</a:t>
            </a:r>
            <a:r>
              <a:rPr lang="it-IT" sz="2400" dirty="0" err="1" smtClean="0"/>
              <a:t>host</a:t>
            </a:r>
            <a:r>
              <a:rPr lang="it-IT" sz="2400" dirty="0" smtClean="0"/>
              <a:t> side).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Beware</a:t>
            </a:r>
            <a:r>
              <a:rPr lang="it-IT" sz="2400" dirty="0" smtClean="0"/>
              <a:t> of </a:t>
            </a:r>
            <a:r>
              <a:rPr lang="it-IT" sz="2400" dirty="0" err="1" smtClean="0"/>
              <a:t>asynchronous</a:t>
            </a:r>
            <a:r>
              <a:rPr lang="it-IT" sz="2400" dirty="0" smtClean="0"/>
              <a:t> </a:t>
            </a:r>
            <a:r>
              <a:rPr lang="it-IT" sz="2400" dirty="0" err="1" smtClean="0"/>
              <a:t>calls</a:t>
            </a:r>
            <a:r>
              <a:rPr lang="it-IT" sz="2400" dirty="0" smtClean="0"/>
              <a:t>!</a:t>
            </a:r>
          </a:p>
          <a:p>
            <a:pPr marL="342900" indent="-342900" eaLnBrk="1" hangingPunct="1">
              <a:lnSpc>
                <a:spcPct val="100000"/>
              </a:lnSpc>
            </a:pPr>
            <a:endParaRPr lang="it-IT" sz="2400" dirty="0"/>
          </a:p>
          <a:p>
            <a:pPr marL="342900" indent="-342900" eaLnBrk="1" hangingPunct="1">
              <a:lnSpc>
                <a:spcPct val="100000"/>
              </a:lnSpc>
            </a:pP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smtClean="0"/>
              <a:t>CUDA </a:t>
            </a:r>
            <a:r>
              <a:rPr lang="it-IT" sz="2400" dirty="0" err="1" smtClean="0"/>
              <a:t>provides</a:t>
            </a:r>
            <a:r>
              <a:rPr lang="it-IT" sz="2400" dirty="0" smtClean="0"/>
              <a:t> the </a:t>
            </a:r>
            <a:r>
              <a:rPr lang="it-IT" sz="2400" i="1" dirty="0" err="1" smtClean="0"/>
              <a:t>Events</a:t>
            </a:r>
            <a:r>
              <a:rPr lang="it-IT" sz="2400" dirty="0" smtClean="0"/>
              <a:t> </a:t>
            </a:r>
            <a:r>
              <a:rPr lang="it-IT" sz="2400" dirty="0" err="1" smtClean="0"/>
              <a:t>facility</a:t>
            </a:r>
            <a:r>
              <a:rPr lang="it-IT" sz="2400" dirty="0" smtClean="0"/>
              <a:t>.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Needed</a:t>
            </a:r>
            <a:r>
              <a:rPr lang="it-IT" sz="2400" dirty="0" smtClean="0"/>
              <a:t> to time single </a:t>
            </a:r>
            <a:r>
              <a:rPr lang="it-IT" sz="2400" dirty="0" err="1" smtClean="0"/>
              <a:t>streams</a:t>
            </a:r>
            <a:r>
              <a:rPr lang="it-IT" sz="2400" dirty="0"/>
              <a:t> </a:t>
            </a:r>
            <a:r>
              <a:rPr lang="it-IT" sz="2400" dirty="0" err="1" smtClean="0"/>
              <a:t>without</a:t>
            </a:r>
            <a:r>
              <a:rPr lang="it-IT" sz="2400" dirty="0" smtClean="0"/>
              <a:t> </a:t>
            </a:r>
            <a:r>
              <a:rPr lang="en-US" sz="2400" dirty="0" smtClean="0"/>
              <a:t>loosing</a:t>
            </a:r>
            <a:r>
              <a:rPr lang="it-IT" sz="2400" dirty="0" smtClean="0"/>
              <a:t> </a:t>
            </a:r>
            <a:r>
              <a:rPr lang="it-IT" sz="2400" dirty="0" err="1" smtClean="0"/>
              <a:t>concurrency</a:t>
            </a:r>
            <a:r>
              <a:rPr lang="it-IT" sz="2400" dirty="0" smtClean="0"/>
              <a:t>.</a:t>
            </a:r>
            <a:endParaRPr lang="it-IT" sz="2400" dirty="0"/>
          </a:p>
          <a:p>
            <a:pPr eaLnBrk="1" hangingPunct="1">
              <a:lnSpc>
                <a:spcPct val="100000"/>
              </a:lnSpc>
              <a:buNone/>
            </a:pP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endParaRPr lang="it-IT" sz="2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5292080" y="2564904"/>
            <a:ext cx="2221348" cy="75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100" dirty="0">
                <a:solidFill>
                  <a:srgbClr val="000000"/>
                </a:solidFill>
              </a:rPr>
              <a:t>s</a:t>
            </a:r>
            <a:r>
              <a:rPr lang="it-IT" sz="1100" dirty="0" smtClean="0">
                <a:solidFill>
                  <a:srgbClr val="000000"/>
                </a:solidFill>
              </a:rPr>
              <a:t>tart = clock()</a:t>
            </a:r>
          </a:p>
          <a:p>
            <a:pPr>
              <a:buNone/>
            </a:pPr>
            <a:r>
              <a:rPr lang="it-IT" sz="1100" dirty="0" err="1" smtClean="0">
                <a:solidFill>
                  <a:srgbClr val="000000"/>
                </a:solidFill>
              </a:rPr>
              <a:t>my_kernel</a:t>
            </a:r>
            <a:r>
              <a:rPr lang="it-IT" sz="1100" dirty="0" smtClean="0">
                <a:solidFill>
                  <a:srgbClr val="000000"/>
                </a:solidFill>
              </a:rPr>
              <a:t>&lt;&lt;&lt; g, b, s &gt;&gt;&gt;();</a:t>
            </a:r>
          </a:p>
          <a:p>
            <a:pPr>
              <a:buNone/>
            </a:pPr>
            <a:r>
              <a:rPr lang="it-IT" sz="1100" b="1" dirty="0" err="1" smtClean="0">
                <a:solidFill>
                  <a:srgbClr val="FF0000"/>
                </a:solidFill>
                <a:cs typeface="Arial" pitchFamily="34" charset="0"/>
              </a:rPr>
              <a:t>cudaThreadSynchronize</a:t>
            </a:r>
            <a:r>
              <a:rPr lang="it-IT" sz="1100" b="1" dirty="0" smtClean="0">
                <a:solidFill>
                  <a:srgbClr val="FF0000"/>
                </a:solidFill>
                <a:cs typeface="Arial" pitchFamily="34" charset="0"/>
              </a:rPr>
              <a:t>();</a:t>
            </a:r>
          </a:p>
          <a:p>
            <a:pPr>
              <a:buNone/>
            </a:pPr>
            <a:r>
              <a:rPr lang="it-IT" sz="1100" dirty="0" smtClean="0">
                <a:solidFill>
                  <a:srgbClr val="000000"/>
                </a:solidFill>
                <a:cs typeface="Arial" pitchFamily="34" charset="0"/>
              </a:rPr>
              <a:t>end = clock();</a:t>
            </a:r>
            <a:endParaRPr lang="it-IT" sz="11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Bandwidth</a:t>
            </a:r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143096" y="1844824"/>
            <a:ext cx="4752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it-IT" sz="1800" dirty="0" err="1" smtClean="0"/>
              <a:t>Get</a:t>
            </a:r>
            <a:r>
              <a:rPr lang="it-IT" sz="1800" dirty="0" smtClean="0"/>
              <a:t> </a:t>
            </a:r>
            <a:r>
              <a:rPr lang="it-IT" sz="1800" dirty="0" err="1" smtClean="0"/>
              <a:t>board’s</a:t>
            </a:r>
            <a:r>
              <a:rPr lang="it-IT" sz="1800" dirty="0" smtClean="0"/>
              <a:t> </a:t>
            </a:r>
            <a:r>
              <a:rPr lang="it-IT" sz="1800" dirty="0" err="1" smtClean="0"/>
              <a:t>theoretical</a:t>
            </a:r>
            <a:r>
              <a:rPr lang="it-IT" sz="1800" dirty="0" smtClean="0"/>
              <a:t> </a:t>
            </a:r>
            <a:r>
              <a:rPr lang="it-IT" sz="1800" dirty="0" err="1" smtClean="0"/>
              <a:t>bandwidth</a:t>
            </a:r>
            <a:r>
              <a:rPr lang="it-IT" sz="1800" dirty="0" smtClean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978450" y="2420888"/>
                <a:ext cx="4929555" cy="527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𝐵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𝑓𝑟𝑒𝑞</m:t>
                      </m:r>
                      <m:r>
                        <a:rPr lang="it-IT" b="0" i="1" smtClean="0">
                          <a:latin typeface="Cambria Math"/>
                        </a:rPr>
                        <m:t> ∗</m:t>
                      </m:r>
                      <m:r>
                        <a:rPr lang="it-IT" b="0" i="1" smtClean="0">
                          <a:latin typeface="Cambria Math"/>
                        </a:rPr>
                        <m:t>𝑟𝑎𝑡𝑒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1107 ∗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/>
                                </a:rPr>
                                <m:t>512 ∗2</m:t>
                              </m:r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=141.6 </m:t>
                      </m:r>
                      <m:r>
                        <a:rPr lang="it-IT" b="0" i="1" smtClean="0">
                          <a:latin typeface="Cambria Math"/>
                        </a:rPr>
                        <m:t>𝐺𝐵</m:t>
                      </m:r>
                      <m:r>
                        <a:rPr lang="it-IT" b="0" i="1" smtClean="0">
                          <a:latin typeface="Cambria Math"/>
                        </a:rPr>
                        <m:t>/</m:t>
                      </m:r>
                      <m:r>
                        <a:rPr lang="it-IT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450" y="2420888"/>
                <a:ext cx="4929555" cy="5279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/>
          <p:cNvCxnSpPr>
            <a:stCxn id="8" idx="0"/>
          </p:cNvCxnSpPr>
          <p:nvPr/>
        </p:nvCxnSpPr>
        <p:spPr bwMode="auto">
          <a:xfrm flipH="1" flipV="1">
            <a:off x="3921450" y="2765223"/>
            <a:ext cx="504428" cy="311156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3849438" y="3076379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clock </a:t>
            </a:r>
            <a:r>
              <a:rPr lang="it-IT" sz="10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</a:t>
            </a:r>
            <a:r>
              <a:rPr lang="it-IT" sz="1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(MHz)</a:t>
            </a:r>
            <a:endParaRPr lang="en-US" sz="1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5145582" y="2044879"/>
            <a:ext cx="0" cy="376009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4713534" y="1864021"/>
            <a:ext cx="17524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 </a:t>
            </a:r>
            <a:r>
              <a:rPr lang="it-IT" sz="10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channel</a:t>
            </a:r>
            <a:r>
              <a:rPr lang="it-IT" sz="1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0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width</a:t>
            </a:r>
            <a:r>
              <a:rPr lang="it-IT" sz="1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(bits)</a:t>
            </a:r>
            <a:endParaRPr lang="en-US" sz="1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" name="Connettore 2 14"/>
          <p:cNvCxnSpPr>
            <a:stCxn id="16" idx="1"/>
          </p:cNvCxnSpPr>
          <p:nvPr/>
        </p:nvCxnSpPr>
        <p:spPr bwMode="auto">
          <a:xfrm flipH="1">
            <a:off x="5505622" y="2232883"/>
            <a:ext cx="87778" cy="188005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5593400" y="2117467"/>
            <a:ext cx="463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DDR</a:t>
            </a:r>
            <a:endParaRPr lang="en-US" sz="1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" name="Connettore 2 20"/>
          <p:cNvCxnSpPr>
            <a:stCxn id="22" idx="1"/>
            <a:endCxn id="2" idx="3"/>
          </p:cNvCxnSpPr>
          <p:nvPr/>
        </p:nvCxnSpPr>
        <p:spPr bwMode="auto">
          <a:xfrm flipH="1">
            <a:off x="6908005" y="2684870"/>
            <a:ext cx="469825" cy="1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CasellaDiTesto 21"/>
          <p:cNvSpPr txBox="1"/>
          <p:nvPr/>
        </p:nvSpPr>
        <p:spPr>
          <a:xfrm>
            <a:off x="7377830" y="2569454"/>
            <a:ext cx="1226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GeForce</a:t>
            </a:r>
            <a:r>
              <a:rPr lang="it-IT" sz="1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GTX 280</a:t>
            </a:r>
            <a:endParaRPr lang="en-US" sz="1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CasellaDiTesto 5"/>
          <p:cNvSpPr txBox="1">
            <a:spLocks noChangeArrowheads="1"/>
          </p:cNvSpPr>
          <p:nvPr/>
        </p:nvSpPr>
        <p:spPr bwMode="auto">
          <a:xfrm>
            <a:off x="143096" y="3419708"/>
            <a:ext cx="4752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 startAt="2"/>
            </a:pPr>
            <a:r>
              <a:rPr lang="it-IT" sz="1800" dirty="0" err="1" smtClean="0"/>
              <a:t>Get</a:t>
            </a:r>
            <a:r>
              <a:rPr lang="it-IT" sz="1800" dirty="0" smtClean="0"/>
              <a:t> </a:t>
            </a:r>
            <a:r>
              <a:rPr lang="it-IT" sz="1800" dirty="0" err="1" smtClean="0"/>
              <a:t>kernel’s</a:t>
            </a:r>
            <a:r>
              <a:rPr lang="it-IT" sz="1800" dirty="0" smtClean="0"/>
              <a:t> </a:t>
            </a:r>
            <a:r>
              <a:rPr lang="it-IT" sz="1800" dirty="0" err="1" smtClean="0"/>
              <a:t>effective</a:t>
            </a:r>
            <a:r>
              <a:rPr lang="it-IT" sz="1800" dirty="0" smtClean="0"/>
              <a:t> </a:t>
            </a:r>
            <a:r>
              <a:rPr lang="it-IT" sz="1800" dirty="0" err="1" smtClean="0"/>
              <a:t>bandwidth</a:t>
            </a:r>
            <a:r>
              <a:rPr lang="it-IT" sz="1800" dirty="0" smtClean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3216486" y="4529500"/>
                <a:ext cx="2761589" cy="481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it-IT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2048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</a:rPr>
                            <m:t> ∗4 ∗2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486" y="4529500"/>
                <a:ext cx="2761589" cy="48135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/>
          <p:cNvSpPr txBox="1"/>
          <p:nvPr/>
        </p:nvSpPr>
        <p:spPr>
          <a:xfrm>
            <a:off x="1788969" y="3789040"/>
            <a:ext cx="5616625" cy="6324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__global__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device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code, single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precision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data</a:t>
            </a: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&lt; 2048 &amp;&amp;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&lt; 2048 ) {</a:t>
            </a:r>
          </a:p>
          <a:p>
            <a:pPr>
              <a:buNone/>
            </a:pP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mat_a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] 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mat_b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 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] [ 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0" name="CasellaDiTesto 5"/>
          <p:cNvSpPr txBox="1">
            <a:spLocks noChangeArrowheads="1"/>
          </p:cNvSpPr>
          <p:nvPr/>
        </p:nvSpPr>
        <p:spPr bwMode="auto">
          <a:xfrm>
            <a:off x="143096" y="5157192"/>
            <a:ext cx="846135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 startAt="3"/>
            </a:pPr>
            <a:r>
              <a:rPr lang="it-IT" sz="1800" dirty="0" err="1" smtClean="0"/>
              <a:t>Measure</a:t>
            </a:r>
            <a:r>
              <a:rPr lang="it-IT" sz="1800" dirty="0" smtClean="0"/>
              <a:t> </a:t>
            </a:r>
            <a:r>
              <a:rPr lang="it-IT" sz="1800" dirty="0" err="1" smtClean="0"/>
              <a:t>kernel’s</a:t>
            </a:r>
            <a:r>
              <a:rPr lang="it-IT" sz="1800" dirty="0" smtClean="0"/>
              <a:t> </a:t>
            </a:r>
            <a:r>
              <a:rPr lang="it-IT" sz="1800" dirty="0" err="1" smtClean="0"/>
              <a:t>achieved</a:t>
            </a:r>
            <a:r>
              <a:rPr lang="it-IT" sz="1800" dirty="0" smtClean="0"/>
              <a:t> </a:t>
            </a:r>
            <a:r>
              <a:rPr lang="it-IT" sz="1800" dirty="0" err="1" smtClean="0"/>
              <a:t>bandwidth</a:t>
            </a:r>
            <a:r>
              <a:rPr lang="it-IT" sz="1800" dirty="0" smtClean="0"/>
              <a:t>: use </a:t>
            </a:r>
            <a:r>
              <a:rPr lang="it-IT" sz="1800" dirty="0" err="1" smtClean="0"/>
              <a:t>profiling</a:t>
            </a:r>
            <a:r>
              <a:rPr lang="it-IT" sz="1800" dirty="0" smtClean="0"/>
              <a:t> </a:t>
            </a:r>
            <a:r>
              <a:rPr lang="it-IT" sz="1800" dirty="0" err="1" smtClean="0"/>
              <a:t>tools</a:t>
            </a:r>
            <a:r>
              <a:rPr lang="it-IT" sz="1800" dirty="0" smtClean="0"/>
              <a:t>! 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 startAt="3"/>
            </a:pPr>
            <a:endParaRPr lang="it-IT" sz="1800" dirty="0" smtClean="0"/>
          </a:p>
        </p:txBody>
      </p:sp>
      <p:sp>
        <p:nvSpPr>
          <p:cNvPr id="26" name="CasellaDiTesto 25"/>
          <p:cNvSpPr txBox="1"/>
          <p:nvPr/>
        </p:nvSpPr>
        <p:spPr>
          <a:xfrm>
            <a:off x="2785904" y="5591157"/>
            <a:ext cx="63367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 err="1" smtClean="0"/>
              <a:t>Beware</a:t>
            </a:r>
            <a:r>
              <a:rPr lang="it-IT" dirty="0" smtClean="0"/>
              <a:t> of </a:t>
            </a:r>
            <a:r>
              <a:rPr lang="it-IT" dirty="0" err="1" smtClean="0"/>
              <a:t>cudaprof</a:t>
            </a:r>
            <a:r>
              <a:rPr lang="it-IT" dirty="0" smtClean="0"/>
              <a:t>: </a:t>
            </a:r>
            <a:r>
              <a:rPr lang="it-IT" dirty="0" err="1" smtClean="0"/>
              <a:t>throughput</a:t>
            </a:r>
            <a:r>
              <a:rPr lang="it-IT" dirty="0" smtClean="0"/>
              <a:t> </a:t>
            </a:r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extrapolated</a:t>
            </a:r>
            <a:r>
              <a:rPr lang="it-IT" dirty="0" smtClean="0"/>
              <a:t> and </a:t>
            </a:r>
            <a:r>
              <a:rPr lang="it-IT" dirty="0" err="1" smtClean="0"/>
              <a:t>considers</a:t>
            </a:r>
            <a:r>
              <a:rPr lang="it-IT" dirty="0" smtClean="0"/>
              <a:t> </a:t>
            </a:r>
            <a:r>
              <a:rPr lang="it-IT" dirty="0" err="1" smtClean="0"/>
              <a:t>wasted</a:t>
            </a:r>
            <a:r>
              <a:rPr lang="it-IT" dirty="0" smtClean="0"/>
              <a:t> </a:t>
            </a:r>
            <a:r>
              <a:rPr lang="it-IT" dirty="0" err="1" smtClean="0"/>
              <a:t>transaction</a:t>
            </a:r>
            <a:r>
              <a:rPr lang="it-IT" dirty="0" smtClean="0"/>
              <a:t> </a:t>
            </a:r>
            <a:r>
              <a:rPr lang="it-IT" dirty="0" smtClean="0"/>
              <a:t>data (</a:t>
            </a:r>
            <a:r>
              <a:rPr lang="it-IT" dirty="0" err="1" smtClean="0"/>
              <a:t>uncoalesced</a:t>
            </a:r>
            <a:r>
              <a:rPr lang="it-IT" dirty="0" smtClean="0"/>
              <a:t>)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200900" cy="792162"/>
          </a:xfrm>
        </p:spPr>
        <p:txBody>
          <a:bodyPr/>
          <a:lstStyle/>
          <a:p>
            <a:r>
              <a:rPr lang="it-IT" dirty="0" smtClean="0"/>
              <a:t>Memory </a:t>
            </a:r>
            <a:r>
              <a:rPr lang="it-IT" dirty="0" err="1" smtClean="0"/>
              <a:t>Optimizations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Data Transfers</a:t>
            </a:r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539551" y="2067696"/>
            <a:ext cx="8064895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smtClean="0"/>
              <a:t>Host and Device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 smtClean="0"/>
              <a:t>own</a:t>
            </a:r>
            <a:r>
              <a:rPr lang="it-IT" sz="2400" dirty="0" smtClean="0"/>
              <a:t> </a:t>
            </a:r>
            <a:r>
              <a:rPr lang="it-IT" sz="2400" dirty="0" err="1" smtClean="0"/>
              <a:t>address</a:t>
            </a:r>
            <a:r>
              <a:rPr lang="it-IT" sz="2400" dirty="0" smtClean="0"/>
              <a:t> </a:t>
            </a:r>
            <a:r>
              <a:rPr lang="it-IT" sz="2400" dirty="0" err="1" smtClean="0"/>
              <a:t>space</a:t>
            </a: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smtClean="0"/>
              <a:t>GPU </a:t>
            </a:r>
            <a:r>
              <a:rPr lang="it-IT" sz="2400" dirty="0" err="1" smtClean="0"/>
              <a:t>boards</a:t>
            </a:r>
            <a:r>
              <a:rPr lang="it-IT" sz="2400" dirty="0" smtClean="0"/>
              <a:t> are </a:t>
            </a:r>
            <a:r>
              <a:rPr lang="it-IT" sz="2400" dirty="0" err="1" smtClean="0"/>
              <a:t>connected</a:t>
            </a:r>
            <a:r>
              <a:rPr lang="it-IT" sz="2400" dirty="0" smtClean="0"/>
              <a:t> to </a:t>
            </a:r>
            <a:r>
              <a:rPr lang="it-IT" sz="2400" dirty="0" err="1" smtClean="0"/>
              <a:t>host</a:t>
            </a:r>
            <a:r>
              <a:rPr lang="it-IT" sz="2400" dirty="0" smtClean="0"/>
              <a:t> via </a:t>
            </a:r>
            <a:r>
              <a:rPr lang="it-IT" sz="2400" dirty="0" err="1" smtClean="0"/>
              <a:t>PCIex</a:t>
            </a:r>
            <a:r>
              <a:rPr lang="it-IT" sz="2400" dirty="0" smtClean="0"/>
              <a:t> bus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Low</a:t>
            </a:r>
            <a:r>
              <a:rPr lang="it-IT" sz="2400" dirty="0" smtClean="0"/>
              <a:t> </a:t>
            </a:r>
            <a:r>
              <a:rPr lang="it-IT" sz="2400" dirty="0" err="1" smtClean="0"/>
              <a:t>bandwidth</a:t>
            </a:r>
            <a:r>
              <a:rPr lang="it-IT" sz="2400" dirty="0" smtClean="0"/>
              <a:t>, </a:t>
            </a:r>
            <a:r>
              <a:rPr lang="it-IT" sz="2400" dirty="0" err="1" smtClean="0"/>
              <a:t>extremely</a:t>
            </a:r>
            <a:r>
              <a:rPr lang="it-IT" sz="2400" dirty="0" smtClean="0"/>
              <a:t> </a:t>
            </a:r>
            <a:r>
              <a:rPr lang="it-IT" sz="2400" dirty="0" err="1" smtClean="0"/>
              <a:t>low</a:t>
            </a:r>
            <a:r>
              <a:rPr lang="it-IT" sz="2400" dirty="0" smtClean="0"/>
              <a:t> </a:t>
            </a:r>
            <a:r>
              <a:rPr lang="it-IT" sz="2400" dirty="0" err="1" smtClean="0"/>
              <a:t>latency</a:t>
            </a: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endParaRPr lang="it-IT" sz="2400" dirty="0"/>
          </a:p>
          <a:p>
            <a:pPr marL="342900" indent="-342900" eaLnBrk="1" hangingPunct="1">
              <a:lnSpc>
                <a:spcPct val="100000"/>
              </a:lnSpc>
            </a:pP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endParaRPr lang="it-IT" sz="2400" dirty="0"/>
          </a:p>
          <a:p>
            <a:pPr marL="342900" indent="-342900" eaLnBrk="1" hangingPunct="1">
              <a:lnSpc>
                <a:spcPct val="100000"/>
              </a:lnSpc>
            </a:pP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smtClean="0"/>
              <a:t>Focus on </a:t>
            </a:r>
            <a:r>
              <a:rPr lang="it-IT" sz="2400" dirty="0" err="1" smtClean="0"/>
              <a:t>how</a:t>
            </a:r>
            <a:r>
              <a:rPr lang="it-IT" sz="2400" dirty="0" smtClean="0"/>
              <a:t> to </a:t>
            </a:r>
            <a:r>
              <a:rPr lang="it-IT" sz="2400" dirty="0" err="1" smtClean="0"/>
              <a:t>minimize</a:t>
            </a:r>
            <a:r>
              <a:rPr lang="it-IT" sz="2400" dirty="0" smtClean="0"/>
              <a:t> </a:t>
            </a:r>
            <a:r>
              <a:rPr lang="it-IT" sz="2400" dirty="0" err="1" smtClean="0"/>
              <a:t>transfers</a:t>
            </a:r>
            <a:r>
              <a:rPr lang="it-IT" sz="2400" dirty="0"/>
              <a:t> </a:t>
            </a:r>
            <a:r>
              <a:rPr lang="it-IT" sz="2400" dirty="0" smtClean="0"/>
              <a:t>and </a:t>
            </a:r>
            <a:r>
              <a:rPr lang="it-IT" sz="2400" dirty="0" err="1" smtClean="0"/>
              <a:t>copybacks</a:t>
            </a:r>
            <a:r>
              <a:rPr lang="it-IT" sz="2400" dirty="0" smtClean="0"/>
              <a:t>*.</a:t>
            </a:r>
            <a:endParaRPr lang="it-IT" sz="2400" dirty="0"/>
          </a:p>
          <a:p>
            <a:pPr eaLnBrk="1" hangingPunct="1">
              <a:lnSpc>
                <a:spcPct val="100000"/>
              </a:lnSpc>
              <a:buNone/>
            </a:pPr>
            <a:endParaRPr lang="it-IT" sz="2400" dirty="0" smtClean="0"/>
          </a:p>
          <a:p>
            <a:pPr marL="342900" indent="-342900" eaLnBrk="1" hangingPunct="1">
              <a:lnSpc>
                <a:spcPct val="100000"/>
              </a:lnSpc>
            </a:pPr>
            <a:endParaRPr lang="it-IT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6444208" y="5373216"/>
            <a:ext cx="257818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 smtClean="0"/>
              <a:t>* </a:t>
            </a:r>
            <a:r>
              <a:rPr lang="it-IT" dirty="0" err="1" smtClean="0"/>
              <a:t>Try</a:t>
            </a:r>
            <a:r>
              <a:rPr lang="it-IT" dirty="0" smtClean="0"/>
              <a:t> to </a:t>
            </a:r>
            <a:r>
              <a:rPr lang="it-IT" dirty="0" err="1" smtClean="0"/>
              <a:t>find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trade</a:t>
            </a:r>
            <a:r>
              <a:rPr lang="it-IT" dirty="0" smtClean="0"/>
              <a:t> off!</a:t>
            </a:r>
            <a:endParaRPr lang="en-US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78743"/>
              </p:ext>
            </p:extLst>
          </p:nvPr>
        </p:nvGraphicFramePr>
        <p:xfrm>
          <a:off x="1523998" y="3515033"/>
          <a:ext cx="6096000" cy="122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0584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Technology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Peak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Bandwidth</a:t>
                      </a:r>
                      <a:endParaRPr lang="en-US" sz="1400" dirty="0"/>
                    </a:p>
                  </a:txBody>
                  <a:tcPr/>
                </a:tc>
              </a:tr>
              <a:tr h="305844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PCIex</a:t>
                      </a:r>
                      <a:r>
                        <a:rPr lang="it-IT" sz="1400" baseline="0" dirty="0" smtClean="0"/>
                        <a:t> GEN2 (16x, full duplex)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8 GB/s (</a:t>
                      </a:r>
                      <a:r>
                        <a:rPr lang="it-IT" sz="1400" dirty="0" err="1" smtClean="0"/>
                        <a:t>peak</a:t>
                      </a:r>
                      <a:r>
                        <a:rPr lang="it-IT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05844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PCIex</a:t>
                      </a:r>
                      <a:r>
                        <a:rPr lang="it-IT" sz="1400" dirty="0" smtClean="0"/>
                        <a:t> GEN3 </a:t>
                      </a:r>
                      <a:r>
                        <a:rPr lang="it-IT" sz="1400" baseline="0" dirty="0" smtClean="0"/>
                        <a:t>(16x, full duplex)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16</a:t>
                      </a:r>
                      <a:r>
                        <a:rPr lang="it-IT" sz="1400" baseline="0" dirty="0" smtClean="0"/>
                        <a:t> GB/s (</a:t>
                      </a:r>
                      <a:r>
                        <a:rPr lang="it-IT" sz="1400" baseline="0" dirty="0" err="1" smtClean="0"/>
                        <a:t>peak</a:t>
                      </a:r>
                      <a:r>
                        <a:rPr lang="it-IT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0584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DDR3 (full duplex)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26 GB/s</a:t>
                      </a:r>
                      <a:r>
                        <a:rPr lang="en-US" sz="1400" baseline="0" dirty="0" smtClean="0"/>
                        <a:t> (single channel)</a:t>
                      </a:r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>
          <a:xfrm>
            <a:off x="1835150" y="836712"/>
            <a:ext cx="5543550" cy="8461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Page-locked memory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571500" y="1700808"/>
            <a:ext cx="7960940" cy="2304256"/>
          </a:xfrm>
        </p:spPr>
        <p:txBody>
          <a:bodyPr/>
          <a:lstStyle/>
          <a:p>
            <a:pPr marL="0" indent="0" algn="just" eaLnBrk="1" hangingPunct="1"/>
            <a:r>
              <a:rPr lang="en-US" sz="2000" dirty="0" smtClean="0"/>
              <a:t>Pinned (or page-locked memory) is a main memory area that is not </a:t>
            </a:r>
            <a:r>
              <a:rPr lang="en-US" sz="2000" dirty="0" err="1" smtClean="0"/>
              <a:t>pageable</a:t>
            </a:r>
            <a:r>
              <a:rPr lang="en-US" sz="2000" dirty="0" smtClean="0"/>
              <a:t> by the operating system;</a:t>
            </a:r>
          </a:p>
          <a:p>
            <a:pPr marL="0" indent="0" algn="just" eaLnBrk="1" hangingPunct="1"/>
            <a:r>
              <a:rPr lang="en-US" sz="2000" dirty="0" smtClean="0"/>
              <a:t>ensures faster transfers (the DMA engine can work without raising interrupts);</a:t>
            </a:r>
          </a:p>
          <a:p>
            <a:pPr marL="0" indent="0" algn="just" eaLnBrk="1" hangingPunct="1"/>
            <a:r>
              <a:rPr lang="it-IT" sz="2000" dirty="0" smtClean="0"/>
              <a:t>the </a:t>
            </a:r>
            <a:r>
              <a:rPr lang="it-IT" sz="2000" dirty="0" err="1" smtClean="0"/>
              <a:t>only</a:t>
            </a:r>
            <a:r>
              <a:rPr lang="it-IT" sz="2000" dirty="0" smtClean="0"/>
              <a:t> way to </a:t>
            </a:r>
            <a:r>
              <a:rPr lang="it-IT" sz="2000" dirty="0" err="1" smtClean="0"/>
              <a:t>get</a:t>
            </a:r>
            <a:r>
              <a:rPr lang="it-IT" sz="2000" dirty="0" smtClean="0"/>
              <a:t> </a:t>
            </a:r>
            <a:r>
              <a:rPr lang="it-IT" sz="2000" dirty="0" err="1" smtClean="0"/>
              <a:t>closer</a:t>
            </a:r>
            <a:r>
              <a:rPr lang="it-IT" sz="2000" dirty="0" smtClean="0"/>
              <a:t> to PCI </a:t>
            </a:r>
            <a:r>
              <a:rPr lang="it-IT" sz="2000" dirty="0" err="1" smtClean="0"/>
              <a:t>peak</a:t>
            </a:r>
            <a:r>
              <a:rPr lang="it-IT" sz="2000" dirty="0" smtClean="0"/>
              <a:t> </a:t>
            </a:r>
            <a:r>
              <a:rPr lang="it-IT" sz="2000" dirty="0" err="1" smtClean="0"/>
              <a:t>bandwidth</a:t>
            </a:r>
            <a:r>
              <a:rPr lang="it-IT" sz="2000" dirty="0"/>
              <a:t>;</a:t>
            </a:r>
            <a:endParaRPr lang="en-US" sz="2000" dirty="0" smtClean="0"/>
          </a:p>
          <a:p>
            <a:pPr marL="0" indent="0" algn="just" eaLnBrk="1" hangingPunct="1"/>
            <a:r>
              <a:rPr lang="en-US" sz="2000" dirty="0" smtClean="0"/>
              <a:t>allows CUDA asynchronous operations (including </a:t>
            </a:r>
            <a:r>
              <a:rPr lang="en-US" sz="2000" i="1" dirty="0" smtClean="0"/>
              <a:t>Zero Copy</a:t>
            </a:r>
            <a:r>
              <a:rPr lang="en-US" sz="2000" dirty="0" smtClean="0"/>
              <a:t>) to work correctly.</a:t>
            </a:r>
            <a:endParaRPr lang="it-IT" sz="2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4149080"/>
            <a:ext cx="3168351" cy="6324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allocate page-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locked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memory</a:t>
            </a: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cudaMallocHost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(&amp;area,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(double) * N);</a:t>
            </a:r>
          </a:p>
          <a:p>
            <a:pPr>
              <a:buNone/>
            </a:pP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free 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page-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locked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memory</a:t>
            </a: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cudaFreeHost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(area);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6021288"/>
            <a:ext cx="807599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b="1" dirty="0" err="1" smtClean="0"/>
              <a:t>Warning</a:t>
            </a:r>
            <a:r>
              <a:rPr lang="it-IT" b="1" dirty="0" smtClean="0"/>
              <a:t>: </a:t>
            </a:r>
            <a:r>
              <a:rPr lang="it-IT" b="1" dirty="0" err="1" smtClean="0"/>
              <a:t>locked</a:t>
            </a:r>
            <a:r>
              <a:rPr lang="it-IT" b="1" dirty="0" smtClean="0"/>
              <a:t> </a:t>
            </a:r>
            <a:r>
              <a:rPr lang="it-IT" b="1" dirty="0" err="1" smtClean="0"/>
              <a:t>pages</a:t>
            </a:r>
            <a:r>
              <a:rPr lang="it-IT" b="1" dirty="0" smtClean="0"/>
              <a:t> are a </a:t>
            </a:r>
            <a:r>
              <a:rPr lang="it-IT" b="1" dirty="0" err="1" smtClean="0"/>
              <a:t>limited</a:t>
            </a:r>
            <a:r>
              <a:rPr lang="it-IT" b="1" dirty="0" smtClean="0"/>
              <a:t> </a:t>
            </a:r>
            <a:r>
              <a:rPr lang="it-IT" b="1" dirty="0" err="1" smtClean="0"/>
              <a:t>resource</a:t>
            </a:r>
            <a:r>
              <a:rPr lang="it-IT" b="1" dirty="0" smtClean="0"/>
              <a:t> (</a:t>
            </a:r>
            <a:r>
              <a:rPr lang="it-IT" b="1" dirty="0" err="1" smtClean="0"/>
              <a:t>much</a:t>
            </a:r>
            <a:r>
              <a:rPr lang="it-IT" b="1" dirty="0" smtClean="0"/>
              <a:t> </a:t>
            </a:r>
            <a:r>
              <a:rPr lang="it-IT" b="1" dirty="0" err="1" smtClean="0"/>
              <a:t>smaller</a:t>
            </a:r>
            <a:r>
              <a:rPr lang="it-IT" b="1" dirty="0" smtClean="0"/>
              <a:t> </a:t>
            </a:r>
            <a:r>
              <a:rPr lang="it-IT" b="1" dirty="0" err="1" smtClean="0"/>
              <a:t>than</a:t>
            </a:r>
            <a:r>
              <a:rPr lang="it-IT" b="1" dirty="0" smtClean="0"/>
              <a:t> regular </a:t>
            </a:r>
            <a:r>
              <a:rPr lang="it-IT" b="1" dirty="0" err="1" smtClean="0"/>
              <a:t>pages</a:t>
            </a:r>
            <a:r>
              <a:rPr lang="it-IT" b="1" dirty="0" smtClean="0"/>
              <a:t>, </a:t>
            </a:r>
            <a:r>
              <a:rPr lang="it-IT" b="1" dirty="0" err="1" smtClean="0">
                <a:latin typeface="Courier New" pitchFamily="49" charset="0"/>
                <a:cs typeface="Courier New" pitchFamily="49" charset="0"/>
              </a:rPr>
              <a:t>ulimit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 -l</a:t>
            </a:r>
            <a:r>
              <a:rPr lang="it-IT" b="1" dirty="0" smtClean="0"/>
              <a:t>)</a:t>
            </a:r>
            <a:endParaRPr lang="en-US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4149080"/>
            <a:ext cx="5112568" cy="1324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allocate regular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memory</a:t>
            </a: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 = (double*)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(double) * N );</a:t>
            </a:r>
          </a:p>
          <a:p>
            <a:pPr>
              <a:buNone/>
            </a:pP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lock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area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pages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(CUDA &gt;= 4.0)</a:t>
            </a:r>
            <a:endParaRPr lang="it-IT" sz="9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cudaHostRegister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area,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(double) * N,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cudaHostRegisterPortable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);</a:t>
            </a:r>
          </a:p>
          <a:p>
            <a:pPr>
              <a:buNone/>
            </a:pP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unlock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area 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pages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(CUDA &gt;= 4.0)</a:t>
            </a: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cudaHostUnregister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(area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free regular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memory</a:t>
            </a: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cudaFreeHost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(area);</a:t>
            </a:r>
          </a:p>
          <a:p>
            <a:pPr>
              <a:buNone/>
            </a:pP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/>
          </p:nvPr>
        </p:nvSpPr>
        <p:spPr>
          <a:xfrm>
            <a:off x="1619250" y="908720"/>
            <a:ext cx="5151438" cy="77470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/>
              <a:t>Zero Copy</a:t>
            </a:r>
            <a:endParaRPr lang="en-US" b="1" dirty="0" smtClean="0"/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372269" y="1988840"/>
            <a:ext cx="8448203" cy="404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/>
            <a:r>
              <a:rPr lang="it-IT" sz="2400" dirty="0" smtClean="0"/>
              <a:t>CUDA </a:t>
            </a:r>
            <a:r>
              <a:rPr lang="it-IT" sz="2400" dirty="0" err="1" smtClean="0"/>
              <a:t>allows</a:t>
            </a:r>
            <a:r>
              <a:rPr lang="it-IT" sz="2400" dirty="0" smtClean="0"/>
              <a:t> to </a:t>
            </a:r>
            <a:r>
              <a:rPr lang="it-IT" sz="2400" dirty="0" err="1" smtClean="0"/>
              <a:t>map</a:t>
            </a:r>
            <a:r>
              <a:rPr lang="it-IT" sz="2400" dirty="0" smtClean="0"/>
              <a:t> a page-</a:t>
            </a:r>
            <a:r>
              <a:rPr lang="it-IT" sz="2400" dirty="0" err="1" smtClean="0"/>
              <a:t>locked</a:t>
            </a:r>
            <a:r>
              <a:rPr lang="it-IT" sz="2400" dirty="0" smtClean="0"/>
              <a:t> </a:t>
            </a:r>
            <a:r>
              <a:rPr lang="it-IT" sz="2400" dirty="0" err="1" smtClean="0"/>
              <a:t>host</a:t>
            </a:r>
            <a:r>
              <a:rPr lang="it-IT" sz="2400" dirty="0" smtClean="0"/>
              <a:t> </a:t>
            </a:r>
            <a:r>
              <a:rPr lang="it-IT" sz="2400" dirty="0" err="1" smtClean="0"/>
              <a:t>memory</a:t>
            </a:r>
            <a:r>
              <a:rPr lang="it-IT" sz="2400" dirty="0" smtClean="0"/>
              <a:t> area to </a:t>
            </a:r>
            <a:r>
              <a:rPr lang="it-IT" sz="2400" dirty="0" err="1" smtClean="0"/>
              <a:t>device’s</a:t>
            </a:r>
            <a:r>
              <a:rPr lang="it-IT" sz="2400" dirty="0" smtClean="0"/>
              <a:t> </a:t>
            </a:r>
            <a:r>
              <a:rPr lang="it-IT" sz="2400" dirty="0" err="1" smtClean="0"/>
              <a:t>address</a:t>
            </a:r>
            <a:r>
              <a:rPr lang="it-IT" sz="2400" dirty="0" smtClean="0"/>
              <a:t> </a:t>
            </a:r>
            <a:r>
              <a:rPr lang="it-IT" sz="2400" dirty="0" err="1" smtClean="0"/>
              <a:t>space</a:t>
            </a:r>
            <a:r>
              <a:rPr lang="it-IT" sz="2400" dirty="0" smtClean="0"/>
              <a:t>;</a:t>
            </a:r>
          </a:p>
          <a:p>
            <a:pPr marL="342900" indent="-342900" eaLnBrk="1" hangingPunct="1"/>
            <a:endParaRPr lang="it-IT" sz="2400" dirty="0"/>
          </a:p>
          <a:p>
            <a:pPr marL="342900" indent="-342900" eaLnBrk="1" hangingPunct="1"/>
            <a:endParaRPr lang="it-IT" sz="2400" dirty="0" smtClean="0"/>
          </a:p>
          <a:p>
            <a:pPr marL="342900" indent="-342900" eaLnBrk="1" hangingPunct="1"/>
            <a:endParaRPr lang="it-IT" sz="2400" dirty="0"/>
          </a:p>
          <a:p>
            <a:pPr marL="342900" indent="-342900" eaLnBrk="1" hangingPunct="1"/>
            <a:endParaRPr lang="it-IT" sz="2400" dirty="0"/>
          </a:p>
          <a:p>
            <a:pPr marL="342900" indent="-342900" eaLnBrk="1" hangingPunct="1"/>
            <a:endParaRPr lang="it-IT" sz="2400" dirty="0" smtClean="0"/>
          </a:p>
          <a:p>
            <a:pPr marL="342900" indent="-342900" eaLnBrk="1" hangingPunct="1"/>
            <a:endParaRPr lang="it-IT" sz="2400" dirty="0" smtClean="0"/>
          </a:p>
          <a:p>
            <a:pPr marL="342900" indent="-342900" eaLnBrk="1" hangingPunct="1"/>
            <a:r>
              <a:rPr lang="it-IT" sz="2400" dirty="0" smtClean="0"/>
              <a:t>The </a:t>
            </a:r>
            <a:r>
              <a:rPr lang="it-IT" sz="2400" dirty="0" err="1" smtClean="0"/>
              <a:t>only</a:t>
            </a:r>
            <a:r>
              <a:rPr lang="it-IT" sz="2400" dirty="0" smtClean="0"/>
              <a:t> way to </a:t>
            </a:r>
            <a:r>
              <a:rPr lang="it-IT" sz="2400" dirty="0" err="1" smtClean="0"/>
              <a:t>provide</a:t>
            </a:r>
            <a:r>
              <a:rPr lang="it-IT" sz="2400" dirty="0" smtClean="0"/>
              <a:t> on-the-</a:t>
            </a:r>
            <a:r>
              <a:rPr lang="it-IT" sz="2400" dirty="0" err="1" smtClean="0"/>
              <a:t>fly</a:t>
            </a:r>
            <a:r>
              <a:rPr lang="it-IT" sz="2400" dirty="0" smtClean="0"/>
              <a:t> a </a:t>
            </a:r>
            <a:r>
              <a:rPr lang="it-IT" sz="2400" dirty="0" err="1" smtClean="0"/>
              <a:t>kernel</a:t>
            </a:r>
            <a:r>
              <a:rPr lang="it-IT" sz="2400" dirty="0" smtClean="0"/>
              <a:t> data </a:t>
            </a:r>
            <a:r>
              <a:rPr lang="it-IT" sz="2400" dirty="0" err="1" smtClean="0"/>
              <a:t>larger</a:t>
            </a:r>
            <a:r>
              <a:rPr lang="it-IT" sz="2400" dirty="0" smtClean="0"/>
              <a:t> </a:t>
            </a:r>
            <a:r>
              <a:rPr lang="it-IT" sz="2400" dirty="0" err="1" smtClean="0"/>
              <a:t>than</a:t>
            </a:r>
            <a:r>
              <a:rPr lang="it-IT" sz="2400" dirty="0" smtClean="0"/>
              <a:t> </a:t>
            </a:r>
            <a:r>
              <a:rPr lang="it-IT" sz="2400" dirty="0" err="1" smtClean="0"/>
              <a:t>device’s</a:t>
            </a:r>
            <a:r>
              <a:rPr lang="it-IT" sz="2400" dirty="0" smtClean="0"/>
              <a:t> global </a:t>
            </a:r>
            <a:r>
              <a:rPr lang="it-IT" sz="2400" dirty="0" err="1" smtClean="0"/>
              <a:t>memory</a:t>
            </a:r>
            <a:r>
              <a:rPr lang="it-IT" sz="2400" dirty="0" smtClean="0"/>
              <a:t>.</a:t>
            </a:r>
          </a:p>
          <a:p>
            <a:pPr marL="342900" indent="-342900" eaLnBrk="1" hangingPunct="1"/>
            <a:r>
              <a:rPr lang="it-IT" sz="2400" dirty="0" err="1" smtClean="0"/>
              <a:t>Very</a:t>
            </a:r>
            <a:r>
              <a:rPr lang="it-IT" sz="2400" dirty="0" smtClean="0"/>
              <a:t> </a:t>
            </a:r>
            <a:r>
              <a:rPr lang="it-IT" sz="2400" dirty="0" err="1" smtClean="0"/>
              <a:t>convenient</a:t>
            </a:r>
            <a:r>
              <a:rPr lang="it-IT" sz="2400" dirty="0" smtClean="0"/>
              <a:t> for large data with sparse </a:t>
            </a:r>
            <a:r>
              <a:rPr lang="it-IT" sz="2400" dirty="0" err="1" smtClean="0"/>
              <a:t>access</a:t>
            </a:r>
            <a:r>
              <a:rPr lang="it-IT" sz="2400" dirty="0" smtClean="0"/>
              <a:t> </a:t>
            </a:r>
            <a:r>
              <a:rPr lang="it-IT" sz="2400" dirty="0" smtClean="0"/>
              <a:t>pattern.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79712" y="3068960"/>
            <a:ext cx="4783665" cy="1047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allocate page-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locked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mapped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memory</a:t>
            </a: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cudaHostAlloc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(&amp;area,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(double) * N, </a:t>
            </a:r>
            <a:r>
              <a:rPr lang="it-IT" sz="9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cudaHostAllocMapped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invoke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retrieving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device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pointer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mapped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area</a:t>
            </a:r>
          </a:p>
          <a:p>
            <a:pPr>
              <a:buNone/>
            </a:pPr>
            <a:r>
              <a:rPr lang="it-IT" sz="9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cudaHostGetDevicePointer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&amp;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dev_area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area, 0 );</a:t>
            </a: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my_kernel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&lt;&lt;&lt; g, b &gt;&gt;&gt;(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dev_area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);</a:t>
            </a:r>
          </a:p>
          <a:p>
            <a:pPr>
              <a:buNone/>
            </a:pP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free page-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locked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mapped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memory</a:t>
            </a: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cudaFreeHost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(area);</a:t>
            </a:r>
          </a:p>
        </p:txBody>
      </p:sp>
    </p:spTree>
    <p:extLst>
      <p:ext uri="{BB962C8B-B14F-4D97-AF65-F5344CB8AC3E}">
        <p14:creationId xmlns:p14="http://schemas.microsoft.com/office/powerpoint/2010/main" val="36804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Unified</a:t>
            </a:r>
            <a:r>
              <a:rPr lang="it-IT" dirty="0" smtClean="0"/>
              <a:t> Virtual </a:t>
            </a:r>
            <a:r>
              <a:rPr lang="it-IT" dirty="0" err="1" smtClean="0"/>
              <a:t>Addressing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341438"/>
            <a:ext cx="8064896" cy="4906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CUDA 4.0 introduced </a:t>
            </a:r>
            <a:r>
              <a:rPr lang="en-US" sz="2000" dirty="0" smtClean="0"/>
              <a:t>one (virtual) </a:t>
            </a:r>
            <a:r>
              <a:rPr lang="en-US" sz="2000" dirty="0"/>
              <a:t>address space for all CPU and </a:t>
            </a:r>
            <a:r>
              <a:rPr lang="en-US" sz="2000" dirty="0" smtClean="0"/>
              <a:t>GPUs </a:t>
            </a:r>
            <a:r>
              <a:rPr lang="en-US" sz="2000" dirty="0" smtClean="0"/>
              <a:t>memory:</a:t>
            </a:r>
          </a:p>
          <a:p>
            <a:r>
              <a:rPr lang="en-US" sz="2000" dirty="0" smtClean="0"/>
              <a:t>automatically detects </a:t>
            </a:r>
            <a:r>
              <a:rPr lang="en-US" sz="2000" dirty="0"/>
              <a:t>physical memory location from pointer value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nables </a:t>
            </a:r>
            <a:r>
              <a:rPr lang="en-US" sz="2000" dirty="0"/>
              <a:t>libraries to simplify their interfaces (e.g.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2000" dirty="0" smtClean="0"/>
              <a:t>)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www.cineca.it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82863"/>
              </p:ext>
            </p:extLst>
          </p:nvPr>
        </p:nvGraphicFramePr>
        <p:xfrm>
          <a:off x="899592" y="3212976"/>
          <a:ext cx="7272808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Pre</a:t>
                      </a:r>
                      <a:r>
                        <a:rPr lang="it-IT" dirty="0" smtClean="0"/>
                        <a:t>-UVA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UVA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Each</a:t>
                      </a:r>
                      <a:r>
                        <a:rPr lang="it-IT" dirty="0" smtClean="0"/>
                        <a:t> source-</a:t>
                      </a:r>
                      <a:r>
                        <a:rPr lang="it-IT" dirty="0" err="1" smtClean="0"/>
                        <a:t>destination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permutation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has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its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own</a:t>
                      </a:r>
                      <a:r>
                        <a:rPr lang="it-IT" dirty="0" smtClean="0"/>
                        <a:t> 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Same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interface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cudaMemcpyHostToHost</a:t>
                      </a:r>
                      <a:endParaRPr lang="en-US" sz="14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cudaMemcpyHostToDevice</a:t>
                      </a:r>
                      <a:endParaRPr lang="en-US" sz="14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cudaMemcpyDeviceToHost</a:t>
                      </a:r>
                      <a:endParaRPr lang="en-US" sz="14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cudaMemcpyDeviceToDevice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cudaMemcpyDefault</a:t>
                      </a:r>
                      <a:endParaRPr lang="en-US" sz="14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1475656" y="5733256"/>
            <a:ext cx="6408712" cy="7171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rgbClr val="3D3C78"/>
                </a:solidFill>
              </a:rPr>
              <a:t>Pointers returned by </a:t>
            </a:r>
            <a:r>
              <a:rPr lang="en-US" dirty="0" err="1" smtClean="0">
                <a:solidFill>
                  <a:srgbClr val="3D3C78"/>
                </a:solidFill>
              </a:rPr>
              <a:t>cudaHostAlloc</a:t>
            </a:r>
            <a:r>
              <a:rPr lang="en-US" dirty="0">
                <a:solidFill>
                  <a:srgbClr val="3D3C78"/>
                </a:solidFill>
              </a:rPr>
              <a:t>() can be used directly from</a:t>
            </a:r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rgbClr val="3D3C78"/>
                </a:solidFill>
              </a:rPr>
              <a:t>within kernels running on UVA enabled devices (i.e. there is no</a:t>
            </a:r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rgbClr val="3D3C78"/>
                </a:solidFill>
              </a:rPr>
              <a:t>need to obtain a device pointer via </a:t>
            </a:r>
            <a:r>
              <a:rPr lang="en-US" dirty="0" err="1">
                <a:solidFill>
                  <a:srgbClr val="3D3C78"/>
                </a:solidFill>
              </a:rPr>
              <a:t>cudaHostGetDevicePointer</a:t>
            </a:r>
            <a:r>
              <a:rPr lang="en-US" dirty="0" smtClean="0">
                <a:solidFill>
                  <a:srgbClr val="3D3C78"/>
                </a:solidFill>
              </a:rPr>
              <a:t>())</a:t>
            </a:r>
            <a:endParaRPr lang="en-US" dirty="0">
              <a:solidFill>
                <a:srgbClr val="3D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5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524328" cy="792162"/>
          </a:xfrm>
        </p:spPr>
        <p:txBody>
          <a:bodyPr/>
          <a:lstStyle/>
          <a:p>
            <a:r>
              <a:rPr lang="it-IT" dirty="0" smtClean="0"/>
              <a:t>Multi-</a:t>
            </a:r>
            <a:r>
              <a:rPr lang="it-IT" dirty="0" err="1" smtClean="0"/>
              <a:t>GPUs</a:t>
            </a:r>
            <a:r>
              <a:rPr lang="it-IT" dirty="0" smtClean="0"/>
              <a:t>: P2P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www.cineca.it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87624" y="1631581"/>
            <a:ext cx="6417840" cy="16031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cudaDeviceCanAccessPeer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(&amp;can_access_peer_0_1, gpuid_0, gpuid_1);</a:t>
            </a:r>
          </a:p>
          <a:p>
            <a:pPr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cudaDeviceCanAccessPeer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(&amp;can_access_peer_1_0, gpuid_1, gpuid_0</a:t>
            </a:r>
            <a:r>
              <a:rPr lang="en-US" sz="11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it-IT" sz="11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(gpuid_0);</a:t>
            </a:r>
          </a:p>
          <a:p>
            <a:pPr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cudaDeviceEnablePeerAccess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(gpuid_1, 0);</a:t>
            </a:r>
          </a:p>
          <a:p>
            <a:pPr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(gpuid_1);</a:t>
            </a:r>
          </a:p>
          <a:p>
            <a:pPr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cudaDeviceEnablePeerAccess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(gpuid_0, 0</a:t>
            </a:r>
            <a:r>
              <a:rPr lang="en-US" sz="11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it-IT" sz="11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(gpu0_buf, gpu1_buf, </a:t>
            </a: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buf_size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cudaMemcpyDefault</a:t>
            </a:r>
            <a:r>
              <a:rPr lang="en-US" sz="11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1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4149080"/>
            <a:ext cx="7632848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1800" dirty="0"/>
              <a:t>knows that our buffers are on different </a:t>
            </a:r>
            <a:r>
              <a:rPr lang="en-US" sz="1800" dirty="0" smtClean="0"/>
              <a:t>devices (UVA</a:t>
            </a:r>
            <a:r>
              <a:rPr lang="en-US" sz="1800" dirty="0"/>
              <a:t>), will do a P2P copy </a:t>
            </a:r>
            <a:r>
              <a:rPr lang="en-US" sz="1800" dirty="0" smtClean="0"/>
              <a:t>now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/>
              <a:t>Note that this will </a:t>
            </a:r>
            <a:r>
              <a:rPr lang="en-US" sz="1800" i="1" dirty="0"/>
              <a:t>transparently</a:t>
            </a:r>
            <a:r>
              <a:rPr lang="en-US" sz="1800" dirty="0"/>
              <a:t> fall back to a normal </a:t>
            </a:r>
            <a:r>
              <a:rPr lang="en-US" sz="1800" dirty="0" smtClean="0"/>
              <a:t>copy through </a:t>
            </a:r>
            <a:r>
              <a:rPr lang="en-US" sz="1800" dirty="0"/>
              <a:t>the host if P2P is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40400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524328" cy="792162"/>
          </a:xfrm>
        </p:spPr>
        <p:txBody>
          <a:bodyPr/>
          <a:lstStyle/>
          <a:p>
            <a:r>
              <a:rPr lang="it-IT" dirty="0" smtClean="0"/>
              <a:t>Multi-</a:t>
            </a:r>
            <a:r>
              <a:rPr lang="it-IT" dirty="0" err="1" smtClean="0"/>
              <a:t>GPUs</a:t>
            </a:r>
            <a:r>
              <a:rPr lang="it-IT" dirty="0" smtClean="0"/>
              <a:t>: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www.cineca.it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24136" y="2276872"/>
            <a:ext cx="6417840" cy="24452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cudaDeviceCanAccessPeer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(&amp;can_access_peer_0_1, gpuid_0, gpuid_1);</a:t>
            </a:r>
          </a:p>
          <a:p>
            <a:pPr>
              <a:buFont typeface="Wingdings" pitchFamily="2" charset="2"/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cudaDeviceCanAccessPeer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(&amp;can_access_peer_1_0, gpuid_1, gpuid_0</a:t>
            </a:r>
            <a:r>
              <a:rPr lang="en-US" sz="11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endParaRPr lang="it-IT" sz="11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(gpuid_0);</a:t>
            </a:r>
          </a:p>
          <a:p>
            <a:pPr>
              <a:buFont typeface="Wingdings" pitchFamily="2" charset="2"/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cudaDeviceEnablePeerAccess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(gpuid_1, 0);</a:t>
            </a:r>
          </a:p>
          <a:p>
            <a:pPr>
              <a:buFont typeface="Wingdings" pitchFamily="2" charset="2"/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(gpuid_1);</a:t>
            </a:r>
          </a:p>
          <a:p>
            <a:pPr>
              <a:buFont typeface="Wingdings" pitchFamily="2" charset="2"/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cudaDeviceEnablePeerAccess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(gpuid_0, 0</a:t>
            </a:r>
            <a:r>
              <a:rPr lang="en-US" sz="11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endParaRPr lang="it-IT" sz="11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(gpuid_0</a:t>
            </a:r>
            <a:r>
              <a:rPr lang="en-US" sz="11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SimpleKernel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&lt;&lt;&lt;blocks, threads&gt;&gt;&gt; (gpu0_buf, gpu1_buf);</a:t>
            </a:r>
          </a:p>
          <a:p>
            <a:pPr>
              <a:buNone/>
            </a:pPr>
            <a:r>
              <a:rPr lang="en-US" sz="1100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SimpleKernel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&lt;&lt;&lt;blocks, threads&gt;&gt;&gt; (gpu1_buf, gpu0_buf);</a:t>
            </a:r>
          </a:p>
          <a:p>
            <a:pPr>
              <a:buNone/>
            </a:pPr>
            <a:r>
              <a:rPr lang="en-US" sz="11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(gpuid_1</a:t>
            </a:r>
            <a:r>
              <a:rPr lang="en-US" sz="11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SimpleKernel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&lt;&lt;&lt;blocks, threads&gt;&gt;&gt; (gpu0_buf, gpu1_buf);</a:t>
            </a:r>
          </a:p>
          <a:p>
            <a:pPr>
              <a:buNone/>
            </a:pPr>
            <a:r>
              <a:rPr lang="en-US" sz="1100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SimpleKernel</a:t>
            </a:r>
            <a:r>
              <a:rPr lang="en-US" sz="11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&lt;&lt;&lt;blocks, threads&gt;&gt;&gt; (gpu1_buf, gpu0_buf</a:t>
            </a:r>
            <a:r>
              <a:rPr lang="en-US" sz="11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it-IT" sz="11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71600" y="5229200"/>
            <a:ext cx="7484713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D3C78"/>
                </a:solidFill>
                <a:latin typeface="+mn-lt"/>
                <a:cs typeface="Courier New" pitchFamily="49" charset="0"/>
              </a:rPr>
              <a:t>After P2P initialization, this kernel can now read and write data </a:t>
            </a:r>
            <a:r>
              <a:rPr lang="en-US" sz="1800" dirty="0" smtClean="0">
                <a:solidFill>
                  <a:srgbClr val="3D3C78"/>
                </a:solidFill>
                <a:latin typeface="+mn-lt"/>
                <a:cs typeface="Courier New" pitchFamily="49" charset="0"/>
              </a:rPr>
              <a:t>in the </a:t>
            </a:r>
            <a:r>
              <a:rPr lang="en-US" sz="1800" dirty="0">
                <a:solidFill>
                  <a:srgbClr val="3D3C78"/>
                </a:solidFill>
                <a:latin typeface="+mn-lt"/>
                <a:cs typeface="Courier New" pitchFamily="49" charset="0"/>
              </a:rPr>
              <a:t>memory of multiple </a:t>
            </a:r>
            <a:r>
              <a:rPr lang="en-US" sz="1800" dirty="0" smtClean="0">
                <a:solidFill>
                  <a:srgbClr val="3D3C78"/>
                </a:solidFill>
                <a:latin typeface="+mn-lt"/>
                <a:cs typeface="Courier New" pitchFamily="49" charset="0"/>
              </a:rPr>
              <a:t>GPUs (just </a:t>
            </a:r>
            <a:r>
              <a:rPr lang="en-US" sz="1800" i="1" dirty="0" err="1" smtClean="0">
                <a:solidFill>
                  <a:srgbClr val="3D3C78"/>
                </a:solidFill>
                <a:latin typeface="+mn-lt"/>
                <a:cs typeface="Courier New" pitchFamily="49" charset="0"/>
              </a:rPr>
              <a:t>deferencing</a:t>
            </a:r>
            <a:r>
              <a:rPr lang="en-US" sz="1800" i="1" dirty="0" smtClean="0">
                <a:solidFill>
                  <a:srgbClr val="3D3C78"/>
                </a:solidFill>
                <a:latin typeface="+mn-lt"/>
                <a:cs typeface="Courier New" pitchFamily="49" charset="0"/>
              </a:rPr>
              <a:t> pointers!</a:t>
            </a:r>
            <a:r>
              <a:rPr lang="en-US" sz="1800" dirty="0" smtClean="0">
                <a:solidFill>
                  <a:srgbClr val="3D3C78"/>
                </a:solidFill>
                <a:latin typeface="+mn-lt"/>
                <a:cs typeface="Courier New" pitchFamily="49" charset="0"/>
              </a:rPr>
              <a:t>)</a:t>
            </a:r>
            <a:endParaRPr lang="en-US" sz="1800" dirty="0">
              <a:solidFill>
                <a:srgbClr val="3D3C78"/>
              </a:solidFill>
              <a:latin typeface="+mn-lt"/>
              <a:cs typeface="Courier New" pitchFamily="49" charset="0"/>
            </a:endParaRPr>
          </a:p>
          <a:p>
            <a:r>
              <a:rPr lang="en-US" sz="1800" dirty="0">
                <a:solidFill>
                  <a:srgbClr val="3D3C78"/>
                </a:solidFill>
                <a:latin typeface="+mn-lt"/>
                <a:cs typeface="Courier New" pitchFamily="49" charset="0"/>
              </a:rPr>
              <a:t>UVA </a:t>
            </a:r>
            <a:r>
              <a:rPr lang="en-US" sz="1800" dirty="0" smtClean="0">
                <a:solidFill>
                  <a:srgbClr val="3D3C78"/>
                </a:solidFill>
                <a:latin typeface="+mn-lt"/>
                <a:cs typeface="Courier New" pitchFamily="49" charset="0"/>
              </a:rPr>
              <a:t>ensures that the </a:t>
            </a:r>
            <a:r>
              <a:rPr lang="en-US" sz="1800" dirty="0">
                <a:solidFill>
                  <a:srgbClr val="3D3C78"/>
                </a:solidFill>
                <a:latin typeface="+mn-lt"/>
                <a:cs typeface="Courier New" pitchFamily="49" charset="0"/>
              </a:rPr>
              <a:t>kernel knows whether its argument is </a:t>
            </a:r>
            <a:r>
              <a:rPr lang="en-US" sz="1800" dirty="0" smtClean="0">
                <a:solidFill>
                  <a:srgbClr val="3D3C78"/>
                </a:solidFill>
                <a:latin typeface="+mn-lt"/>
                <a:cs typeface="Courier New" pitchFamily="49" charset="0"/>
              </a:rPr>
              <a:t>from local </a:t>
            </a:r>
            <a:r>
              <a:rPr lang="en-US" sz="1800" dirty="0">
                <a:solidFill>
                  <a:srgbClr val="3D3C78"/>
                </a:solidFill>
                <a:latin typeface="+mn-lt"/>
                <a:cs typeface="Courier New" pitchFamily="49" charset="0"/>
              </a:rPr>
              <a:t>memory, another GPU or zero-copy from the host</a:t>
            </a:r>
            <a:endParaRPr lang="en-US" sz="1800" dirty="0">
              <a:solidFill>
                <a:srgbClr val="3D3C78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7504" y="1124744"/>
            <a:ext cx="4973443" cy="9217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SimpleKernel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(float *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, float *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9300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672" y="2204864"/>
            <a:ext cx="5974432" cy="280764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Overview</a:t>
            </a:r>
            <a:r>
              <a:rPr lang="it-IT" sz="2800" dirty="0" smtClean="0"/>
              <a:t> and general </a:t>
            </a:r>
            <a:r>
              <a:rPr lang="it-IT" sz="2800" dirty="0" err="1" smtClean="0"/>
              <a:t>concepts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Performance </a:t>
            </a:r>
            <a:r>
              <a:rPr lang="it-IT" sz="2800" dirty="0" err="1" smtClean="0"/>
              <a:t>Metrics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Memory </a:t>
            </a:r>
            <a:r>
              <a:rPr lang="it-IT" sz="2800" dirty="0" err="1" smtClean="0"/>
              <a:t>Optimizations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Execution</a:t>
            </a:r>
            <a:r>
              <a:rPr lang="it-IT" sz="2800" dirty="0" smtClean="0"/>
              <a:t> </a:t>
            </a:r>
            <a:r>
              <a:rPr lang="it-IT" sz="2800" dirty="0" err="1" smtClean="0"/>
              <a:t>Optimization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Tools </a:t>
            </a:r>
            <a:r>
              <a:rPr lang="it-IT" sz="2800" dirty="0" err="1" smtClean="0"/>
              <a:t>Overview</a:t>
            </a:r>
            <a:endParaRPr lang="en-US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Federico Ficarelli</a:t>
            </a:r>
            <a:endParaRPr lang="en-US" smtClean="0"/>
          </a:p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593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08720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Asynchronous operations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251521" y="1922636"/>
            <a:ext cx="856895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/>
            <a:r>
              <a:rPr lang="it-IT" sz="2000" dirty="0" err="1" smtClean="0"/>
              <a:t>Kernel</a:t>
            </a:r>
            <a:r>
              <a:rPr lang="it-IT" sz="2000" dirty="0" smtClean="0"/>
              <a:t> </a:t>
            </a:r>
            <a:r>
              <a:rPr lang="it-IT" sz="2000" dirty="0" err="1" smtClean="0"/>
              <a:t>calls</a:t>
            </a:r>
            <a:r>
              <a:rPr lang="it-IT" sz="2000" dirty="0" smtClean="0"/>
              <a:t> are </a:t>
            </a:r>
            <a:r>
              <a:rPr lang="it-IT" sz="2000" dirty="0" err="1" smtClean="0"/>
              <a:t>asynchronous</a:t>
            </a:r>
            <a:r>
              <a:rPr lang="it-IT" sz="2000" dirty="0" smtClean="0"/>
              <a:t> by default</a:t>
            </a:r>
          </a:p>
          <a:p>
            <a:pPr marL="342900" indent="-342900" eaLnBrk="1" hangingPunct="1"/>
            <a:r>
              <a:rPr lang="it-IT" sz="2000" dirty="0" smtClean="0"/>
              <a:t>Memory </a:t>
            </a:r>
            <a:r>
              <a:rPr lang="it-IT" sz="2000" dirty="0" err="1" smtClean="0"/>
              <a:t>transfers</a:t>
            </a:r>
            <a:r>
              <a:rPr lang="it-IT" sz="2000" dirty="0" smtClean="0"/>
              <a:t> and </a:t>
            </a:r>
            <a:r>
              <a:rPr lang="it-IT" sz="2000" dirty="0" err="1" smtClean="0"/>
              <a:t>copybacks</a:t>
            </a:r>
            <a:r>
              <a:rPr lang="it-IT" sz="2000" dirty="0" smtClean="0"/>
              <a:t> </a:t>
            </a:r>
            <a:r>
              <a:rPr lang="it-IT" sz="2000" i="1" dirty="0" smtClean="0"/>
              <a:t>are </a:t>
            </a:r>
            <a:r>
              <a:rPr lang="it-IT" sz="2000" i="1" dirty="0" err="1" smtClean="0"/>
              <a:t>blocking</a:t>
            </a:r>
            <a:endParaRPr lang="it-IT" sz="2000" i="1" dirty="0" smtClean="0"/>
          </a:p>
          <a:p>
            <a:pPr marL="342900" indent="-342900" eaLnBrk="1" hangingPunct="1"/>
            <a:r>
              <a:rPr lang="it-IT" sz="2000" dirty="0" smtClean="0"/>
              <a:t>The </a:t>
            </a:r>
            <a:r>
              <a:rPr lang="it-IT" sz="180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an </a:t>
            </a:r>
            <a:r>
              <a:rPr lang="it-IT" sz="2000" dirty="0" err="1" smtClean="0"/>
              <a:t>asynchronous</a:t>
            </a:r>
            <a:r>
              <a:rPr lang="it-IT" sz="2000" dirty="0" smtClean="0"/>
              <a:t> </a:t>
            </a:r>
            <a:r>
              <a:rPr lang="it-IT" sz="2000" dirty="0" err="1" smtClean="0"/>
              <a:t>version</a:t>
            </a:r>
            <a:r>
              <a:rPr lang="it-IT" sz="2000" dirty="0"/>
              <a:t> </a:t>
            </a:r>
            <a:r>
              <a:rPr lang="it-IT" sz="1800" dirty="0" smtClean="0"/>
              <a:t>(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it-IT" sz="1800" dirty="0" smtClean="0"/>
              <a:t>)</a:t>
            </a:r>
            <a:endParaRPr lang="it-IT" sz="2000" dirty="0" smtClean="0"/>
          </a:p>
          <a:p>
            <a:pPr marL="342900" indent="-342900" eaLnBrk="1" hangingPunct="1"/>
            <a:r>
              <a:rPr lang="it-IT" sz="2000" dirty="0" err="1" smtClean="0"/>
              <a:t>Boards</a:t>
            </a:r>
            <a:r>
              <a:rPr lang="it-IT" sz="2000" dirty="0" smtClean="0"/>
              <a:t> &lt;= 1.3 can </a:t>
            </a:r>
            <a:r>
              <a:rPr lang="it-IT" sz="2000" dirty="0" err="1" smtClean="0"/>
              <a:t>overlap</a:t>
            </a:r>
            <a:r>
              <a:rPr lang="it-IT" sz="2000" dirty="0" smtClean="0"/>
              <a:t> </a:t>
            </a:r>
            <a:r>
              <a:rPr lang="it-IT" sz="2000" i="1" dirty="0" smtClean="0"/>
              <a:t>copy-copy </a:t>
            </a:r>
            <a:r>
              <a:rPr lang="it-IT" sz="1800" i="1" dirty="0" smtClean="0"/>
              <a:t>(opposite </a:t>
            </a:r>
            <a:r>
              <a:rPr lang="it-IT" sz="1800" i="1" dirty="0" err="1" smtClean="0"/>
              <a:t>directions</a:t>
            </a:r>
            <a:r>
              <a:rPr lang="it-IT" sz="1800" i="1" dirty="0" smtClean="0"/>
              <a:t>)</a:t>
            </a:r>
            <a:r>
              <a:rPr lang="it-IT" sz="2000" dirty="0" smtClean="0"/>
              <a:t> and </a:t>
            </a:r>
            <a:r>
              <a:rPr lang="it-IT" sz="2000" i="1" dirty="0" smtClean="0"/>
              <a:t>copy-</a:t>
            </a:r>
            <a:r>
              <a:rPr lang="it-IT" sz="2000" i="1" dirty="0" err="1" smtClean="0"/>
              <a:t>kernel</a:t>
            </a:r>
            <a:endParaRPr lang="it-IT" sz="2000" i="1" dirty="0" smtClean="0"/>
          </a:p>
          <a:p>
            <a:pPr marL="342900" indent="-342900" eaLnBrk="1" hangingPunct="1"/>
            <a:r>
              <a:rPr lang="it-IT" sz="2000" dirty="0" err="1" smtClean="0"/>
              <a:t>Boards</a:t>
            </a:r>
            <a:r>
              <a:rPr lang="it-IT" sz="2000" dirty="0" smtClean="0"/>
              <a:t> &gt;= 2.0 (Fermi and Kepler) can </a:t>
            </a:r>
            <a:r>
              <a:rPr lang="it-IT" sz="2000" dirty="0" err="1" smtClean="0"/>
              <a:t>overlap</a:t>
            </a:r>
            <a:r>
              <a:rPr lang="it-IT" sz="2000" dirty="0" smtClean="0"/>
              <a:t> </a:t>
            </a:r>
            <a:r>
              <a:rPr lang="it-IT" sz="2000" i="1" dirty="0" err="1" smtClean="0"/>
              <a:t>kernel-kernel</a:t>
            </a:r>
            <a:r>
              <a:rPr lang="it-IT" sz="2000" dirty="0" smtClean="0"/>
              <a:t> </a:t>
            </a:r>
            <a:r>
              <a:rPr lang="it-IT" sz="2000" dirty="0" err="1" smtClean="0"/>
              <a:t>execution</a:t>
            </a:r>
            <a:r>
              <a:rPr lang="it-IT" sz="2000" dirty="0" smtClean="0"/>
              <a:t>.</a:t>
            </a:r>
          </a:p>
        </p:txBody>
      </p:sp>
      <p:pic>
        <p:nvPicPr>
          <p:cNvPr id="7170" name="Picture 2" descr="C:\Users\fficarelli\Dropbox\Lezioni\GPGPU\figure\overlapp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77" y="4581128"/>
            <a:ext cx="3667719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1384" y="4681497"/>
            <a:ext cx="5256584" cy="1878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First transfer</a:t>
            </a: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inputDevPtr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hostPtr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0); </a:t>
            </a:r>
          </a:p>
          <a:p>
            <a:pPr>
              <a:buNone/>
            </a:pP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First 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invocation</a:t>
            </a:r>
            <a:endParaRPr lang="it-IT" sz="9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MyKernel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&lt;&lt;&lt;100, 512, 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0, 0&gt;&gt;&gt; 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outputDevPtr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inputDevPtr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Second transfer</a:t>
            </a: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(inputDevPtr2, hostPtr2, 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0); </a:t>
            </a:r>
            <a:endParaRPr lang="it-IT" sz="9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Second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invocation</a:t>
            </a: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MyKernel2&lt;&lt;&lt;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100, 512, 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0, 0&gt;&gt;&gt; 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outputDevPtr2, inputDevPtr2,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Wrapup</a:t>
            </a: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hostPtr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outputDevPtr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0);</a:t>
            </a: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(hostPtr2, outputDevPtr2, </a:t>
            </a:r>
            <a:r>
              <a:rPr lang="it-IT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0);</a:t>
            </a:r>
          </a:p>
          <a:p>
            <a:pPr>
              <a:buNone/>
            </a:pPr>
            <a:r>
              <a:rPr lang="it-IT" sz="9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cudaThreadSyncronize</a:t>
            </a:r>
            <a:r>
              <a:rPr lang="it-IT" sz="9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endParaRPr lang="it-IT" sz="9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>
          <a:xfrm>
            <a:off x="1908175" y="908720"/>
            <a:ext cx="4900613" cy="8461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Streams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2149400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 </a:t>
            </a:r>
            <a:r>
              <a:rPr lang="it-IT" sz="2400" i="1" dirty="0" err="1" smtClean="0"/>
              <a:t>stream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 FIFO </a:t>
            </a:r>
            <a:r>
              <a:rPr lang="it-IT" sz="2400" dirty="0" err="1" smtClean="0"/>
              <a:t>command</a:t>
            </a:r>
            <a:r>
              <a:rPr lang="it-IT" sz="2400" dirty="0" smtClean="0"/>
              <a:t> </a:t>
            </a:r>
            <a:r>
              <a:rPr lang="it-IT" sz="2400" dirty="0" err="1" smtClean="0"/>
              <a:t>queue</a:t>
            </a:r>
            <a:r>
              <a:rPr lang="it-IT" sz="2400" dirty="0" smtClean="0"/>
              <a:t>;</a:t>
            </a:r>
          </a:p>
          <a:p>
            <a:pPr eaLnBrk="1" hangingPunct="1"/>
            <a:r>
              <a:rPr lang="it-IT" sz="2400" dirty="0" smtClean="0"/>
              <a:t>a </a:t>
            </a:r>
            <a:r>
              <a:rPr lang="it-IT" sz="2400" dirty="0" err="1" smtClean="0"/>
              <a:t>stream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independent</a:t>
            </a:r>
            <a:r>
              <a:rPr lang="it-IT" sz="2400" dirty="0" smtClean="0"/>
              <a:t> to </a:t>
            </a:r>
            <a:r>
              <a:rPr lang="it-IT" sz="2400" dirty="0" err="1" smtClean="0"/>
              <a:t>every</a:t>
            </a:r>
            <a:r>
              <a:rPr lang="it-IT" sz="2400" dirty="0" smtClean="0"/>
              <a:t> </a:t>
            </a:r>
            <a:r>
              <a:rPr lang="it-IT" sz="2400" dirty="0" err="1" smtClean="0"/>
              <a:t>other</a:t>
            </a:r>
            <a:r>
              <a:rPr lang="it-IT" sz="2400" dirty="0" smtClean="0"/>
              <a:t> </a:t>
            </a:r>
            <a:r>
              <a:rPr lang="it-IT" sz="2400" dirty="0" err="1" smtClean="0"/>
              <a:t>active</a:t>
            </a:r>
            <a:r>
              <a:rPr lang="it-IT" sz="2400" dirty="0" smtClean="0"/>
              <a:t> </a:t>
            </a:r>
            <a:r>
              <a:rPr lang="it-IT" sz="2400" dirty="0" err="1" smtClean="0"/>
              <a:t>stream</a:t>
            </a:r>
            <a:r>
              <a:rPr lang="it-IT" sz="2400" dirty="0" smtClean="0"/>
              <a:t>;</a:t>
            </a:r>
          </a:p>
          <a:p>
            <a:pPr eaLnBrk="1" hangingPunct="1"/>
            <a:r>
              <a:rPr lang="it-IT" sz="2400" dirty="0" smtClean="0"/>
              <a:t>CUDA </a:t>
            </a:r>
            <a:r>
              <a:rPr lang="it-IT" sz="2400" dirty="0" err="1" smtClean="0"/>
              <a:t>streams</a:t>
            </a:r>
            <a:r>
              <a:rPr lang="it-IT" sz="2400" dirty="0" smtClean="0"/>
              <a:t> are the </a:t>
            </a:r>
            <a:r>
              <a:rPr lang="it-IT" sz="2400" dirty="0" err="1" smtClean="0"/>
              <a:t>main</a:t>
            </a:r>
            <a:r>
              <a:rPr lang="it-IT" sz="2400" dirty="0" smtClean="0"/>
              <a:t> way to exploit </a:t>
            </a:r>
            <a:r>
              <a:rPr lang="it-IT" sz="2400" dirty="0" err="1" smtClean="0"/>
              <a:t>concurrent</a:t>
            </a:r>
            <a:r>
              <a:rPr lang="it-IT" sz="2400" dirty="0" smtClean="0"/>
              <a:t> </a:t>
            </a:r>
            <a:r>
              <a:rPr lang="it-IT" sz="2400" dirty="0" err="1" smtClean="0"/>
              <a:t>execution</a:t>
            </a:r>
            <a:r>
              <a:rPr lang="it-IT" sz="2400" dirty="0" smtClean="0"/>
              <a:t> and I/O </a:t>
            </a:r>
            <a:r>
              <a:rPr lang="it-IT" sz="2400" dirty="0" err="1" smtClean="0"/>
              <a:t>operations</a:t>
            </a:r>
            <a:r>
              <a:rPr lang="it-IT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6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CUDA </a:t>
            </a:r>
            <a:r>
              <a:rPr lang="it-IT" dirty="0" err="1" smtClean="0"/>
              <a:t>Streams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07504" y="1286295"/>
            <a:ext cx="8784976" cy="19266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cudaStream_t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800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stream</a:t>
            </a:r>
            <a:r>
              <a:rPr lang="it-IT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[3];</a:t>
            </a:r>
            <a:endParaRPr lang="it-IT" sz="8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(int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i=0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i&lt;3; 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++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i) </a:t>
            </a:r>
            <a:r>
              <a:rPr lang="it-IT" sz="800" b="1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cudaStreamCreate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stream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[i</a:t>
            </a:r>
            <a:r>
              <a:rPr lang="it-IT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]);</a:t>
            </a:r>
          </a:p>
          <a:p>
            <a:pPr lvl="0">
              <a:buNone/>
            </a:pPr>
            <a:endParaRPr lang="it-IT" sz="800" dirty="0" smtClean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r>
              <a:rPr lang="it-IT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hostPtr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>
              <a:buNone/>
            </a:pPr>
            <a:r>
              <a:rPr lang="en-US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cudaMallocHost</a:t>
            </a:r>
            <a:r>
              <a:rPr lang="en-US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((void**)&amp;</a:t>
            </a:r>
            <a:r>
              <a:rPr lang="en-US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hostPtr</a:t>
            </a:r>
            <a:r>
              <a:rPr lang="en-US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en-US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* size);</a:t>
            </a:r>
            <a:endParaRPr lang="it-IT" sz="8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endParaRPr lang="nn-NO" sz="8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for (int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i=0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i&lt;3; 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++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i) </a:t>
            </a:r>
            <a:r>
              <a:rPr lang="it-IT" sz="800" b="1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it-IT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800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inputDevPtr+i</a:t>
            </a:r>
            <a:r>
              <a:rPr lang="it-IT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it-IT" sz="800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hostPtr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 + i *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b="1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stream</a:t>
            </a:r>
            <a:r>
              <a:rPr lang="it-IT" sz="800" b="1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[i]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0">
              <a:buNone/>
            </a:pPr>
            <a:endParaRPr lang="it-IT" sz="8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for (int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i=0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i&lt;3; 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++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i) </a:t>
            </a:r>
            <a:r>
              <a:rPr lang="it-IT" sz="800" b="1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myComputeKernel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&lt;&lt;&lt;100, 512, 0, </a:t>
            </a:r>
            <a:r>
              <a:rPr lang="it-IT" sz="800" b="1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stream</a:t>
            </a:r>
            <a:r>
              <a:rPr lang="it-IT" sz="800" b="1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[i]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outputDevPtr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 + i *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inputDevPtr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 + i *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0">
              <a:buNone/>
            </a:pPr>
            <a:endParaRPr lang="it-IT" sz="8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for (int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i=0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i&lt;3; 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++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i) </a:t>
            </a:r>
            <a:r>
              <a:rPr lang="it-IT" sz="800" b="1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it-IT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800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hostPtr</a:t>
            </a:r>
            <a:r>
              <a:rPr lang="it-IT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+ i *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outputDevPtr+i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800" b="1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stream</a:t>
            </a:r>
            <a:r>
              <a:rPr lang="it-IT" sz="800" b="1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[i]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0">
              <a:buNone/>
            </a:pPr>
            <a:endParaRPr lang="it-IT" sz="8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cudaThreadSynchronize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0">
              <a:buNone/>
            </a:pPr>
            <a:endParaRPr lang="it-IT" sz="8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for (int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i=0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i&lt;3; </a:t>
            </a:r>
            <a:r>
              <a:rPr lang="nn-NO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++</a:t>
            </a:r>
            <a:r>
              <a:rPr lang="nn-NO" sz="800" dirty="0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i) </a:t>
            </a:r>
            <a:r>
              <a:rPr lang="it-IT" sz="800" b="1" dirty="0" err="1" smtClean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cudaStreamDestroy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it-IT" sz="8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stream</a:t>
            </a:r>
            <a:r>
              <a:rPr lang="it-IT" sz="8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[i]);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6072555" y="4005065"/>
            <a:ext cx="864096" cy="25109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100" dirty="0" smtClean="0">
                <a:latin typeface="Courier New" pitchFamily="49" charset="0"/>
                <a:cs typeface="Courier New" pitchFamily="49" charset="0"/>
              </a:rPr>
              <a:t>Transfer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3048219" y="4715856"/>
            <a:ext cx="864096" cy="25109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100" dirty="0" err="1" smtClean="0">
                <a:latin typeface="Courier New" pitchFamily="49" charset="0"/>
                <a:cs typeface="Courier New" pitchFamily="49" charset="0"/>
              </a:rPr>
              <a:t>Copyback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3966321" y="4005065"/>
            <a:ext cx="1836204" cy="25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1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5208459" y="4715857"/>
            <a:ext cx="864096" cy="24686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100" dirty="0" smtClean="0">
                <a:latin typeface="Courier New" pitchFamily="49" charset="0"/>
                <a:cs typeface="Courier New" pitchFamily="49" charset="0"/>
              </a:rPr>
              <a:t>Transfer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344363" y="5435940"/>
            <a:ext cx="864096" cy="25109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100" dirty="0" smtClean="0">
                <a:latin typeface="Courier New" pitchFamily="49" charset="0"/>
                <a:cs typeface="Courier New" pitchFamily="49" charset="0"/>
              </a:rPr>
              <a:t>Transfer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4056331" y="4715858"/>
            <a:ext cx="1015939" cy="25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1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2040108" y="5435939"/>
            <a:ext cx="2016223" cy="25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100" dirty="0" err="1" smtClean="0">
                <a:latin typeface="Courier New" pitchFamily="49" charset="0"/>
                <a:cs typeface="Courier New" pitchFamily="49" charset="0"/>
              </a:rPr>
              <a:t>Kernel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2184123" y="4005064"/>
            <a:ext cx="864096" cy="25109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100" dirty="0" err="1" smtClean="0">
                <a:latin typeface="Courier New" pitchFamily="49" charset="0"/>
                <a:cs typeface="Courier New" pitchFamily="49" charset="0"/>
              </a:rPr>
              <a:t>Copyback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1031995" y="5435938"/>
            <a:ext cx="864096" cy="25109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100" dirty="0" err="1" smtClean="0">
                <a:latin typeface="Courier New" pitchFamily="49" charset="0"/>
                <a:cs typeface="Courier New" pitchFamily="49" charset="0"/>
              </a:rPr>
              <a:t>Copyback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Connettore 1 17"/>
          <p:cNvCxnSpPr/>
          <p:nvPr/>
        </p:nvCxnSpPr>
        <p:spPr bwMode="auto">
          <a:xfrm>
            <a:off x="7008659" y="3861048"/>
            <a:ext cx="0" cy="223224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2 20"/>
          <p:cNvCxnSpPr/>
          <p:nvPr/>
        </p:nvCxnSpPr>
        <p:spPr bwMode="auto">
          <a:xfrm flipH="1">
            <a:off x="815971" y="5949280"/>
            <a:ext cx="6264696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CasellaDiTesto 21"/>
          <p:cNvSpPr txBox="1"/>
          <p:nvPr/>
        </p:nvSpPr>
        <p:spPr>
          <a:xfrm>
            <a:off x="7080667" y="4004533"/>
            <a:ext cx="906017" cy="241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err="1" smtClean="0">
                <a:latin typeface="Courier New" pitchFamily="49" charset="0"/>
                <a:cs typeface="Courier New" pitchFamily="49" charset="0"/>
              </a:rPr>
              <a:t>Stream</a:t>
            </a:r>
            <a:r>
              <a:rPr lang="it-IT" sz="1000" dirty="0" smtClean="0">
                <a:latin typeface="Courier New" pitchFamily="49" charset="0"/>
                <a:cs typeface="Courier New" pitchFamily="49" charset="0"/>
              </a:rPr>
              <a:t> #1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080667" y="4715856"/>
            <a:ext cx="877163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err="1" smtClean="0">
                <a:latin typeface="Courier New" pitchFamily="49" charset="0"/>
                <a:cs typeface="Courier New" pitchFamily="49" charset="0"/>
              </a:rPr>
              <a:t>Stream</a:t>
            </a:r>
            <a:r>
              <a:rPr lang="it-IT" sz="1000" dirty="0" smtClean="0">
                <a:latin typeface="Courier New" pitchFamily="49" charset="0"/>
                <a:cs typeface="Courier New" pitchFamily="49" charset="0"/>
              </a:rPr>
              <a:t> #2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110754" y="5435938"/>
            <a:ext cx="877163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err="1" smtClean="0">
                <a:latin typeface="Courier New" pitchFamily="49" charset="0"/>
                <a:cs typeface="Courier New" pitchFamily="49" charset="0"/>
              </a:rPr>
              <a:t>Stream</a:t>
            </a:r>
            <a:r>
              <a:rPr lang="it-IT" sz="1000" dirty="0" smtClean="0">
                <a:latin typeface="Courier New" pitchFamily="49" charset="0"/>
                <a:cs typeface="Courier New" pitchFamily="49" charset="0"/>
              </a:rPr>
              <a:t> #3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11560" y="6002632"/>
            <a:ext cx="492443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smtClean="0">
                <a:latin typeface="Courier New" pitchFamily="49" charset="0"/>
                <a:cs typeface="Courier New" pitchFamily="49" charset="0"/>
              </a:rPr>
              <a:t>time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04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920731" cy="8461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Streams: how to overlap kernels</a:t>
            </a:r>
          </a:p>
        </p:txBody>
      </p:sp>
      <p:sp>
        <p:nvSpPr>
          <p:cNvPr id="18436" name="Rettangolo 4"/>
          <p:cNvSpPr>
            <a:spLocks noChangeArrowheads="1"/>
          </p:cNvSpPr>
          <p:nvPr/>
        </p:nvSpPr>
        <p:spPr bwMode="auto">
          <a:xfrm>
            <a:off x="1619250" y="5373688"/>
            <a:ext cx="649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437" name="Rettangolo 5"/>
          <p:cNvSpPr>
            <a:spLocks noChangeArrowheads="1"/>
          </p:cNvSpPr>
          <p:nvPr/>
        </p:nvSpPr>
        <p:spPr bwMode="auto">
          <a:xfrm>
            <a:off x="1476375" y="5300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438" name="Rettangolo 6"/>
          <p:cNvSpPr>
            <a:spLocks noChangeArrowheads="1"/>
          </p:cNvSpPr>
          <p:nvPr/>
        </p:nvSpPr>
        <p:spPr bwMode="auto">
          <a:xfrm>
            <a:off x="2124075" y="53736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2132856"/>
            <a:ext cx="8064896" cy="2880320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err="1" smtClean="0"/>
              <a:t>Starting</a:t>
            </a:r>
            <a:r>
              <a:rPr lang="it-IT" sz="2000" dirty="0" smtClean="0"/>
              <a:t> from </a:t>
            </a:r>
            <a:r>
              <a:rPr lang="it-IT" sz="2000" dirty="0" err="1" smtClean="0"/>
              <a:t>capability</a:t>
            </a:r>
            <a:r>
              <a:rPr lang="it-IT" sz="2000" dirty="0" smtClean="0"/>
              <a:t> 2.0 the </a:t>
            </a:r>
            <a:r>
              <a:rPr lang="it-IT" sz="2000" dirty="0" err="1" smtClean="0"/>
              <a:t>board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the </a:t>
            </a:r>
            <a:r>
              <a:rPr lang="it-IT" sz="2000" dirty="0" err="1" smtClean="0"/>
              <a:t>ability</a:t>
            </a:r>
            <a:r>
              <a:rPr lang="it-IT" sz="2000" dirty="0" smtClean="0"/>
              <a:t> to </a:t>
            </a:r>
            <a:r>
              <a:rPr lang="it-IT" sz="2000" dirty="0" err="1" smtClean="0"/>
              <a:t>overlap</a:t>
            </a:r>
            <a:r>
              <a:rPr lang="it-IT" sz="2000" dirty="0" smtClean="0"/>
              <a:t> </a:t>
            </a:r>
            <a:r>
              <a:rPr lang="it-IT" sz="2000" dirty="0" err="1" smtClean="0"/>
              <a:t>computations</a:t>
            </a:r>
            <a:r>
              <a:rPr lang="it-IT" sz="2000" dirty="0" smtClean="0"/>
              <a:t> from multiple </a:t>
            </a:r>
            <a:r>
              <a:rPr lang="it-IT" sz="2000" dirty="0" err="1" smtClean="0"/>
              <a:t>kernels</a:t>
            </a:r>
            <a:r>
              <a:rPr lang="it-IT" sz="2000" dirty="0" smtClean="0"/>
              <a:t> </a:t>
            </a:r>
            <a:r>
              <a:rPr lang="it-IT" sz="2000" dirty="0" err="1" smtClean="0"/>
              <a:t>where</a:t>
            </a:r>
            <a:r>
              <a:rPr lang="it-IT" sz="2000" dirty="0" smtClean="0"/>
              <a:t>: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 err="1" smtClean="0"/>
              <a:t>submission</a:t>
            </a:r>
            <a:r>
              <a:rPr lang="it-IT" sz="2000" dirty="0" smtClean="0"/>
              <a:t> of </a:t>
            </a:r>
            <a:r>
              <a:rPr lang="it-IT" sz="2000" dirty="0" err="1" smtClean="0"/>
              <a:t>commands</a:t>
            </a:r>
            <a:r>
              <a:rPr lang="it-IT" sz="2000" dirty="0" smtClean="0"/>
              <a:t> </a:t>
            </a:r>
            <a:r>
              <a:rPr lang="it-IT" sz="2000" dirty="0" err="1" smtClean="0"/>
              <a:t>happens</a:t>
            </a:r>
            <a:r>
              <a:rPr lang="it-IT" sz="2000" dirty="0" smtClean="0"/>
              <a:t> in a </a:t>
            </a:r>
            <a:r>
              <a:rPr lang="it-IT" sz="2000" dirty="0" err="1" smtClean="0"/>
              <a:t>breadth</a:t>
            </a:r>
            <a:r>
              <a:rPr lang="it-IT" sz="2000" dirty="0" smtClean="0"/>
              <a:t>-first fashion*;</a:t>
            </a:r>
          </a:p>
          <a:p>
            <a:r>
              <a:rPr lang="it-IT" sz="2000" dirty="0" smtClean="0"/>
              <a:t>no </a:t>
            </a:r>
            <a:r>
              <a:rPr lang="it-IT" sz="2000" dirty="0" err="1" smtClean="0"/>
              <a:t>synchronization</a:t>
            </a:r>
            <a:r>
              <a:rPr lang="it-IT" sz="2000" dirty="0" smtClean="0"/>
              <a:t> </a:t>
            </a:r>
            <a:r>
              <a:rPr lang="it-IT" sz="2000" dirty="0" err="1" smtClean="0"/>
              <a:t>happens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sz="2000" dirty="0" err="1" smtClean="0"/>
              <a:t>command</a:t>
            </a:r>
            <a:r>
              <a:rPr lang="it-IT" sz="2000" dirty="0" smtClean="0"/>
              <a:t> </a:t>
            </a:r>
            <a:r>
              <a:rPr lang="it-IT" sz="2000" dirty="0" err="1" smtClean="0"/>
              <a:t>stages</a:t>
            </a:r>
            <a:r>
              <a:rPr lang="it-IT" sz="2000" dirty="0" smtClean="0"/>
              <a:t>;</a:t>
            </a:r>
          </a:p>
          <a:p>
            <a:r>
              <a:rPr lang="it-IT" sz="2000" dirty="0" smtClean="0"/>
              <a:t>no </a:t>
            </a:r>
            <a:r>
              <a:rPr lang="it-IT" sz="2000" dirty="0" err="1" smtClean="0"/>
              <a:t>operations</a:t>
            </a:r>
            <a:r>
              <a:rPr lang="it-IT" sz="2000" dirty="0" smtClean="0"/>
              <a:t> </a:t>
            </a:r>
            <a:r>
              <a:rPr lang="it-IT" sz="2000" dirty="0" err="1" smtClean="0"/>
              <a:t>occur</a:t>
            </a:r>
            <a:r>
              <a:rPr lang="it-IT" sz="2000" dirty="0" smtClean="0"/>
              <a:t> on the </a:t>
            </a:r>
            <a:r>
              <a:rPr lang="it-IT" sz="2000" dirty="0" smtClean="0"/>
              <a:t>default </a:t>
            </a:r>
            <a:r>
              <a:rPr lang="it-IT" sz="2000" dirty="0" err="1" smtClean="0"/>
              <a:t>stream</a:t>
            </a:r>
            <a:r>
              <a:rPr lang="it-IT" sz="2000" dirty="0" smtClean="0"/>
              <a:t>;</a:t>
            </a:r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active</a:t>
            </a:r>
            <a:r>
              <a:rPr lang="it-IT" sz="2000" dirty="0" smtClean="0"/>
              <a:t> </a:t>
            </a:r>
            <a:r>
              <a:rPr lang="it-IT" sz="2000" dirty="0" err="1" smtClean="0"/>
              <a:t>streams</a:t>
            </a:r>
            <a:r>
              <a:rPr lang="it-IT" sz="2000" dirty="0" smtClean="0"/>
              <a:t> are </a:t>
            </a:r>
            <a:r>
              <a:rPr lang="it-IT" sz="2000" dirty="0" err="1" smtClean="0"/>
              <a:t>less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16*;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19250" y="5073014"/>
            <a:ext cx="5859296" cy="8956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dirty="0" smtClean="0"/>
              <a:t>*Kepler </a:t>
            </a:r>
            <a:r>
              <a:rPr lang="it-IT" sz="1800" dirty="0" err="1" smtClean="0"/>
              <a:t>architecture</a:t>
            </a:r>
            <a:r>
              <a:rPr lang="it-IT" sz="1800" dirty="0" smtClean="0"/>
              <a:t> </a:t>
            </a:r>
            <a:r>
              <a:rPr lang="it-IT" sz="1800" dirty="0" err="1" smtClean="0"/>
              <a:t>introduced</a:t>
            </a:r>
            <a:r>
              <a:rPr lang="it-IT" sz="1800" dirty="0" smtClean="0"/>
              <a:t> the </a:t>
            </a:r>
            <a:r>
              <a:rPr lang="it-IT" sz="1800" i="1" dirty="0" err="1" smtClean="0"/>
              <a:t>HyperQ</a:t>
            </a:r>
            <a:r>
              <a:rPr lang="it-IT" sz="1800" dirty="0" smtClean="0"/>
              <a:t> </a:t>
            </a:r>
            <a:r>
              <a:rPr lang="it-IT" sz="1800" dirty="0" err="1" smtClean="0"/>
              <a:t>technology</a:t>
            </a:r>
            <a:r>
              <a:rPr lang="it-IT" sz="1800" dirty="0" smtClean="0"/>
              <a:t>:</a:t>
            </a:r>
          </a:p>
          <a:p>
            <a:pPr marL="285750" indent="-285750"/>
            <a:r>
              <a:rPr lang="it-IT" sz="1800" dirty="0" smtClean="0"/>
              <a:t>No more </a:t>
            </a:r>
            <a:r>
              <a:rPr lang="it-IT" sz="1800" dirty="0" err="1" smtClean="0"/>
              <a:t>need</a:t>
            </a:r>
            <a:r>
              <a:rPr lang="it-IT" sz="1800" dirty="0" smtClean="0"/>
              <a:t> for </a:t>
            </a:r>
            <a:r>
              <a:rPr lang="it-IT" sz="1800" dirty="0" err="1" smtClean="0"/>
              <a:t>breadth</a:t>
            </a:r>
            <a:r>
              <a:rPr lang="it-IT" sz="1800" dirty="0" smtClean="0"/>
              <a:t>-first </a:t>
            </a:r>
            <a:r>
              <a:rPr lang="it-IT" sz="1800" dirty="0" err="1" smtClean="0"/>
              <a:t>command</a:t>
            </a:r>
            <a:r>
              <a:rPr lang="it-IT" sz="1800" dirty="0" smtClean="0"/>
              <a:t> </a:t>
            </a:r>
            <a:r>
              <a:rPr lang="it-IT" sz="1800" dirty="0" err="1" smtClean="0"/>
              <a:t>submission</a:t>
            </a:r>
            <a:endParaRPr lang="it-IT" sz="1800" dirty="0" smtClean="0"/>
          </a:p>
          <a:p>
            <a:pPr marL="285750" indent="-285750"/>
            <a:r>
              <a:rPr lang="it-IT" sz="1800" dirty="0" err="1" smtClean="0"/>
              <a:t>Supports</a:t>
            </a:r>
            <a:r>
              <a:rPr lang="it-IT" sz="1800" dirty="0" smtClean="0"/>
              <a:t> up to 32 </a:t>
            </a:r>
            <a:r>
              <a:rPr lang="it-IT" sz="1800" dirty="0" err="1" smtClean="0"/>
              <a:t>concurrent</a:t>
            </a:r>
            <a:r>
              <a:rPr lang="it-IT" sz="1800" dirty="0" smtClean="0"/>
              <a:t> </a:t>
            </a:r>
            <a:r>
              <a:rPr lang="it-IT" sz="1800" dirty="0" err="1" smtClean="0"/>
              <a:t>streams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5629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CUDA Memory Hierarchy</a:t>
            </a:r>
          </a:p>
        </p:txBody>
      </p:sp>
      <p:pic>
        <p:nvPicPr>
          <p:cNvPr id="8195" name="Picture 3" descr="C:\Users\fficarelli\Dropbox\Lezioni\GPGPU\figure\memory_hierarch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" y="1812844"/>
            <a:ext cx="3548038" cy="44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fficarelli\Dropbox\Lezioni\GPGPU\figure\gpu_memory_hierarchy_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76244"/>
            <a:ext cx="5335025" cy="17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Global Memory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755577" y="1700212"/>
            <a:ext cx="7632774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sz="2400" dirty="0" smtClean="0"/>
              <a:t> Memory area with the </a:t>
            </a:r>
            <a:r>
              <a:rPr lang="it-IT" sz="2400" dirty="0" err="1" smtClean="0"/>
              <a:t>same</a:t>
            </a:r>
            <a:r>
              <a:rPr lang="it-IT" sz="2400" dirty="0" smtClean="0"/>
              <a:t> </a:t>
            </a:r>
            <a:r>
              <a:rPr lang="it-IT" sz="2400" dirty="0" err="1" smtClean="0"/>
              <a:t>purpose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host’s</a:t>
            </a:r>
            <a:r>
              <a:rPr lang="it-IT" sz="2400" dirty="0" smtClean="0"/>
              <a:t> </a:t>
            </a:r>
            <a:r>
              <a:rPr lang="it-IT" sz="2400" dirty="0" err="1" smtClean="0"/>
              <a:t>main</a:t>
            </a:r>
            <a:r>
              <a:rPr lang="it-IT" sz="2400" dirty="0" smtClean="0"/>
              <a:t> </a:t>
            </a:r>
            <a:r>
              <a:rPr lang="it-IT" sz="2400" dirty="0" err="1" smtClean="0"/>
              <a:t>memory</a:t>
            </a:r>
            <a:r>
              <a:rPr lang="it-IT" sz="2400" dirty="0" smtClean="0"/>
              <a:t>;</a:t>
            </a:r>
          </a:p>
          <a:p>
            <a:pPr eaLnBrk="1" hangingPunct="1">
              <a:lnSpc>
                <a:spcPct val="100000"/>
              </a:lnSpc>
            </a:pPr>
            <a:r>
              <a:rPr lang="it-IT" sz="2400" dirty="0" smtClean="0"/>
              <a:t> High</a:t>
            </a:r>
            <a:r>
              <a:rPr lang="it-IT" sz="2000" dirty="0" smtClean="0"/>
              <a:t>(</a:t>
            </a:r>
            <a:r>
              <a:rPr lang="it-IT" sz="2000" dirty="0" err="1" smtClean="0"/>
              <a:t>er</a:t>
            </a:r>
            <a:r>
              <a:rPr lang="it-IT" sz="2000" dirty="0" smtClean="0"/>
              <a:t>)</a:t>
            </a:r>
            <a:r>
              <a:rPr lang="it-IT" sz="2400" dirty="0" smtClean="0"/>
              <a:t> </a:t>
            </a:r>
            <a:r>
              <a:rPr lang="it-IT" sz="2400" dirty="0" err="1" smtClean="0"/>
              <a:t>bandwidth</a:t>
            </a:r>
            <a:r>
              <a:rPr lang="it-IT" sz="2400" dirty="0" smtClean="0"/>
              <a:t>, high</a:t>
            </a:r>
            <a:r>
              <a:rPr lang="it-IT" sz="2000" dirty="0" smtClean="0"/>
              <a:t>(</a:t>
            </a:r>
            <a:r>
              <a:rPr lang="it-IT" sz="2000" dirty="0" err="1" smtClean="0"/>
              <a:t>er</a:t>
            </a:r>
            <a:r>
              <a:rPr lang="it-IT" sz="2000" dirty="0" smtClean="0"/>
              <a:t>)</a:t>
            </a:r>
            <a:r>
              <a:rPr lang="it-IT" sz="2400" dirty="0" smtClean="0"/>
              <a:t> </a:t>
            </a:r>
            <a:r>
              <a:rPr lang="it-IT" sz="2400" dirty="0" err="1" smtClean="0"/>
              <a:t>latency</a:t>
            </a:r>
            <a:r>
              <a:rPr lang="it-IT" sz="2400" dirty="0" smtClean="0"/>
              <a:t>;</a:t>
            </a:r>
          </a:p>
          <a:p>
            <a:pPr eaLnBrk="1" hangingPunct="1">
              <a:lnSpc>
                <a:spcPct val="100000"/>
              </a:lnSpc>
            </a:pPr>
            <a:r>
              <a:rPr lang="it-IT" sz="2400" dirty="0" smtClean="0"/>
              <a:t> In </a:t>
            </a:r>
            <a:r>
              <a:rPr lang="it-IT" sz="2400" dirty="0" err="1" smtClean="0"/>
              <a:t>order</a:t>
            </a:r>
            <a:r>
              <a:rPr lang="it-IT" sz="2400" dirty="0" smtClean="0"/>
              <a:t> to exploit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bandwidth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best,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accesses</a:t>
            </a:r>
            <a:r>
              <a:rPr lang="it-IT" sz="2400" dirty="0" smtClean="0"/>
              <a:t> must be </a:t>
            </a:r>
            <a:r>
              <a:rPr lang="it-IT" sz="2400" i="1" u="sng" dirty="0" err="1" smtClean="0"/>
              <a:t>coalesced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61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77724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Optimizations : coalescing</a:t>
            </a:r>
            <a:endParaRPr lang="en-US" b="1" dirty="0" smtClean="0"/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684213" y="1844675"/>
            <a:ext cx="7772400" cy="4187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The global memory is accessed by 16 threads coalesced if the following three conditions are met:</a:t>
            </a:r>
          </a:p>
          <a:p>
            <a:r>
              <a:rPr lang="en-US" sz="2000" dirty="0" smtClean="0"/>
              <a:t>either 4-byte words, resulting in one 64-byte memory transaction</a:t>
            </a:r>
          </a:p>
          <a:p>
            <a:r>
              <a:rPr lang="en-US" sz="2000" dirty="0" smtClean="0"/>
              <a:t>Or 8-byte words, resulting in one 128-byte memory transaction</a:t>
            </a:r>
          </a:p>
          <a:p>
            <a:r>
              <a:rPr lang="en-US" sz="2000" dirty="0" smtClean="0"/>
              <a:t>Or 16-byte words, resulting in two 128-byte memory transactions</a:t>
            </a:r>
          </a:p>
          <a:p>
            <a:r>
              <a:rPr lang="en-US" sz="2000" dirty="0" smtClean="0"/>
              <a:t>All 16 words must lie in the same aligned segment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Threads must access the words in a strictly increasing sequence: </a:t>
            </a:r>
            <a:r>
              <a:rPr lang="en-US" sz="2000" i="1" dirty="0" smtClean="0"/>
              <a:t>the </a:t>
            </a:r>
            <a:r>
              <a:rPr lang="en-US" sz="2000" i="1" dirty="0"/>
              <a:t>n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thread in the half-warp must access </a:t>
            </a:r>
            <a:r>
              <a:rPr lang="en-US" sz="2000" i="1" dirty="0"/>
              <a:t>the n</a:t>
            </a:r>
            <a:r>
              <a:rPr lang="en-US" sz="2000" i="1" baseline="30000" dirty="0"/>
              <a:t>th</a:t>
            </a:r>
            <a:r>
              <a:rPr lang="en-US" sz="2000" i="1" dirty="0" smtClean="0"/>
              <a:t> word.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684213" y="1196975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Optimizations: coalescing, examples: OK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444750"/>
            <a:ext cx="5895975" cy="3648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>
          <a:xfrm>
            <a:off x="684213" y="1196975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Optimizations: coalescing, examples: NON-OK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276475"/>
            <a:ext cx="5795962" cy="3709988"/>
          </a:xfrm>
          <a:noFill/>
        </p:spPr>
      </p:pic>
      <p:sp>
        <p:nvSpPr>
          <p:cNvPr id="8196" name="Rettangolo 5"/>
          <p:cNvSpPr>
            <a:spLocks noChangeArrowheads="1"/>
          </p:cNvSpPr>
          <p:nvPr/>
        </p:nvSpPr>
        <p:spPr bwMode="auto">
          <a:xfrm>
            <a:off x="1692275" y="3860800"/>
            <a:ext cx="60309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/>
              <a:t>Non sequential memory access, resulting in 16 memory accesses</a:t>
            </a:r>
            <a:endParaRPr lang="it-IT" b="1"/>
          </a:p>
        </p:txBody>
      </p:sp>
      <p:sp>
        <p:nvSpPr>
          <p:cNvPr id="8197" name="Rettangolo 6"/>
          <p:cNvSpPr>
            <a:spLocks noChangeArrowheads="1"/>
          </p:cNvSpPr>
          <p:nvPr/>
        </p:nvSpPr>
        <p:spPr bwMode="auto">
          <a:xfrm>
            <a:off x="1692275" y="6021388"/>
            <a:ext cx="60309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/>
              <a:t>The starting address is misaligned, the result is 16 memory accesses</a:t>
            </a:r>
            <a:endParaRPr lang="it-IT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>
          <a:xfrm>
            <a:off x="684213" y="1196975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Optimizations: coalescing (5), examples: NON-OK</a:t>
            </a:r>
            <a:endParaRPr lang="it-IT" sz="3600" b="1" dirty="0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349500"/>
            <a:ext cx="2895600" cy="3190875"/>
          </a:xfrm>
          <a:noFill/>
        </p:spPr>
      </p:pic>
      <p:sp>
        <p:nvSpPr>
          <p:cNvPr id="9220" name="CasellaDiTesto 5"/>
          <p:cNvSpPr txBox="1">
            <a:spLocks noChangeArrowheads="1"/>
          </p:cNvSpPr>
          <p:nvPr/>
        </p:nvSpPr>
        <p:spPr bwMode="auto">
          <a:xfrm>
            <a:off x="755650" y="2636838"/>
            <a:ext cx="367188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800"/>
              <a:t>Non-contiguos access will result in 16 memory accesses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1270405" y="188640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err="1" smtClean="0"/>
              <a:t>Different</a:t>
            </a:r>
            <a:r>
              <a:rPr lang="it-IT" b="1" dirty="0" smtClean="0"/>
              <a:t> </a:t>
            </a:r>
            <a:r>
              <a:rPr lang="it-IT" b="1" dirty="0" err="1" smtClean="0"/>
              <a:t>worlds</a:t>
            </a:r>
            <a:r>
              <a:rPr lang="it-IT" b="1" dirty="0" smtClean="0"/>
              <a:t>: </a:t>
            </a:r>
            <a:r>
              <a:rPr lang="it-IT" b="1" dirty="0" err="1" smtClean="0"/>
              <a:t>host</a:t>
            </a:r>
            <a:r>
              <a:rPr lang="it-IT" b="1" dirty="0" smtClean="0"/>
              <a:t> and </a:t>
            </a:r>
            <a:r>
              <a:rPr lang="it-IT" b="1" dirty="0" err="1" smtClean="0"/>
              <a:t>device</a:t>
            </a:r>
            <a:endParaRPr lang="en-US" b="1" dirty="0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41453"/>
              </p:ext>
            </p:extLst>
          </p:nvPr>
        </p:nvGraphicFramePr>
        <p:xfrm>
          <a:off x="827584" y="1268760"/>
          <a:ext cx="7488831" cy="340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3024336"/>
                <a:gridCol w="3384375"/>
              </a:tblGrid>
              <a:tr h="67030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Host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Device</a:t>
                      </a:r>
                      <a:endParaRPr lang="en-US" sz="1400" dirty="0"/>
                    </a:p>
                  </a:txBody>
                  <a:tcPr/>
                </a:tc>
              </a:tr>
              <a:tr h="84186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Threading </a:t>
                      </a:r>
                      <a:r>
                        <a:rPr lang="it-IT" sz="1400" dirty="0" err="1" smtClean="0"/>
                        <a:t>resources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 </a:t>
                      </a:r>
                      <a:r>
                        <a:rPr lang="it-IT" sz="1400" dirty="0" err="1" smtClean="0"/>
                        <a:t>threads</a:t>
                      </a:r>
                      <a:r>
                        <a:rPr lang="it-IT" sz="1400" dirty="0" smtClean="0"/>
                        <a:t> per core</a:t>
                      </a:r>
                      <a:r>
                        <a:rPr lang="it-IT" sz="1400" baseline="0" dirty="0" smtClean="0"/>
                        <a:t> (SMT), 24/32 </a:t>
                      </a:r>
                      <a:r>
                        <a:rPr lang="it-IT" sz="1400" baseline="0" dirty="0" err="1" smtClean="0"/>
                        <a:t>threads</a:t>
                      </a:r>
                      <a:r>
                        <a:rPr lang="it-IT" sz="1400" baseline="0" dirty="0" smtClean="0"/>
                        <a:t> per </a:t>
                      </a:r>
                      <a:r>
                        <a:rPr lang="it-IT" sz="1400" baseline="0" dirty="0" err="1" smtClean="0"/>
                        <a:t>node</a:t>
                      </a:r>
                      <a:r>
                        <a:rPr lang="it-IT" sz="1400" baseline="0" dirty="0" smtClean="0"/>
                        <a:t>. The </a:t>
                      </a:r>
                      <a:r>
                        <a:rPr lang="it-IT" sz="1400" baseline="0" dirty="0" err="1" smtClean="0"/>
                        <a:t>thread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is</a:t>
                      </a:r>
                      <a:r>
                        <a:rPr lang="it-IT" sz="1400" baseline="0" dirty="0" smtClean="0"/>
                        <a:t> the </a:t>
                      </a:r>
                      <a:r>
                        <a:rPr lang="it-IT" sz="1400" baseline="0" dirty="0" err="1" smtClean="0"/>
                        <a:t>atomic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execution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unit</a:t>
                      </a:r>
                      <a:r>
                        <a:rPr lang="it-IT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e.g.:</a:t>
                      </a:r>
                      <a:r>
                        <a:rPr lang="it-IT" sz="1400" baseline="0" dirty="0" smtClean="0"/>
                        <a:t> 1536 (</a:t>
                      </a:r>
                      <a:r>
                        <a:rPr lang="it-IT" sz="1400" baseline="0" dirty="0" err="1" smtClean="0"/>
                        <a:t>thd</a:t>
                      </a:r>
                      <a:r>
                        <a:rPr lang="it-IT" sz="1400" baseline="0" dirty="0" smtClean="0"/>
                        <a:t> x </a:t>
                      </a:r>
                      <a:r>
                        <a:rPr lang="it-IT" sz="1400" baseline="0" dirty="0" err="1" smtClean="0"/>
                        <a:t>sm</a:t>
                      </a:r>
                      <a:r>
                        <a:rPr lang="it-IT" sz="1400" baseline="0" dirty="0" smtClean="0"/>
                        <a:t>) * 14 (</a:t>
                      </a:r>
                      <a:r>
                        <a:rPr lang="it-IT" sz="1400" baseline="0" dirty="0" err="1" smtClean="0"/>
                        <a:t>sm</a:t>
                      </a:r>
                      <a:r>
                        <a:rPr lang="it-IT" sz="1400" baseline="0" dirty="0" smtClean="0"/>
                        <a:t>) = 21504. The </a:t>
                      </a:r>
                      <a:r>
                        <a:rPr lang="it-IT" sz="1400" baseline="0" dirty="0" err="1" smtClean="0"/>
                        <a:t>Warp</a:t>
                      </a:r>
                      <a:r>
                        <a:rPr lang="it-IT" sz="1400" baseline="0" dirty="0" smtClean="0"/>
                        <a:t> (32 </a:t>
                      </a:r>
                      <a:r>
                        <a:rPr lang="it-IT" sz="1400" baseline="0" dirty="0" err="1" smtClean="0"/>
                        <a:t>thd</a:t>
                      </a:r>
                      <a:r>
                        <a:rPr lang="it-IT" sz="1400" baseline="0" dirty="0" smtClean="0"/>
                        <a:t>) </a:t>
                      </a:r>
                      <a:r>
                        <a:rPr lang="it-IT" sz="1400" baseline="0" dirty="0" err="1" smtClean="0"/>
                        <a:t>is</a:t>
                      </a:r>
                      <a:r>
                        <a:rPr lang="it-IT" sz="1400" baseline="0" dirty="0" smtClean="0"/>
                        <a:t> the </a:t>
                      </a:r>
                      <a:r>
                        <a:rPr lang="it-IT" sz="1400" baseline="0" dirty="0" err="1" smtClean="0"/>
                        <a:t>atomic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execution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unit</a:t>
                      </a:r>
                      <a:r>
                        <a:rPr lang="it-IT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670303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Threads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«</a:t>
                      </a:r>
                      <a:r>
                        <a:rPr lang="it-IT" sz="1400" dirty="0" err="1" smtClean="0"/>
                        <a:t>Heavy</a:t>
                      </a:r>
                      <a:r>
                        <a:rPr lang="it-IT" sz="1400" dirty="0" smtClean="0"/>
                        <a:t>» </a:t>
                      </a:r>
                      <a:r>
                        <a:rPr lang="it-IT" sz="1400" dirty="0" err="1" smtClean="0"/>
                        <a:t>entities</a:t>
                      </a:r>
                      <a:r>
                        <a:rPr lang="it-IT" sz="1400" dirty="0" smtClean="0"/>
                        <a:t>,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context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switches</a:t>
                      </a:r>
                      <a:r>
                        <a:rPr lang="it-IT" sz="1400" baseline="0" dirty="0" smtClean="0"/>
                        <a:t> and </a:t>
                      </a:r>
                      <a:r>
                        <a:rPr lang="it-IT" sz="1400" baseline="0" dirty="0" err="1" smtClean="0"/>
                        <a:t>resources</a:t>
                      </a:r>
                      <a:r>
                        <a:rPr lang="it-IT" sz="1400" baseline="0" dirty="0" smtClean="0"/>
                        <a:t> management.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Extremely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lightweight</a:t>
                      </a:r>
                      <a:r>
                        <a:rPr lang="it-IT" sz="1400" baseline="0" dirty="0" smtClean="0"/>
                        <a:t>, </a:t>
                      </a:r>
                      <a:r>
                        <a:rPr lang="it-IT" sz="1400" baseline="0" dirty="0" err="1" smtClean="0"/>
                        <a:t>managed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grouped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into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warps</a:t>
                      </a:r>
                      <a:r>
                        <a:rPr lang="it-IT" sz="1400" baseline="0" dirty="0" smtClean="0"/>
                        <a:t>, fast </a:t>
                      </a:r>
                      <a:r>
                        <a:rPr lang="it-IT" sz="1400" baseline="0" dirty="0" err="1" smtClean="0"/>
                        <a:t>context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switch</a:t>
                      </a:r>
                      <a:r>
                        <a:rPr lang="it-IT" sz="1400" baseline="0" dirty="0" smtClean="0"/>
                        <a:t>, no </a:t>
                      </a:r>
                      <a:r>
                        <a:rPr lang="it-IT" sz="1400" baseline="0" dirty="0" err="1" smtClean="0"/>
                        <a:t>resources</a:t>
                      </a:r>
                      <a:r>
                        <a:rPr lang="it-IT" sz="1400" baseline="0" dirty="0" smtClean="0"/>
                        <a:t> management (</a:t>
                      </a:r>
                      <a:r>
                        <a:rPr lang="it-IT" sz="1400" baseline="0" dirty="0" err="1" smtClean="0"/>
                        <a:t>statically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allocated</a:t>
                      </a:r>
                      <a:r>
                        <a:rPr lang="it-IT" sz="1400" baseline="0" dirty="0" smtClean="0"/>
                        <a:t> once).</a:t>
                      </a:r>
                      <a:endParaRPr lang="en-US" sz="1400" dirty="0"/>
                    </a:p>
                  </a:txBody>
                  <a:tcPr/>
                </a:tc>
              </a:tr>
              <a:tr h="67030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Memory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e.g.: 48</a:t>
                      </a:r>
                      <a:r>
                        <a:rPr lang="it-IT" sz="1400" baseline="0" dirty="0" smtClean="0"/>
                        <a:t> GB / 32 </a:t>
                      </a:r>
                      <a:r>
                        <a:rPr lang="it-IT" sz="1400" baseline="0" dirty="0" err="1" smtClean="0"/>
                        <a:t>thd</a:t>
                      </a:r>
                      <a:r>
                        <a:rPr lang="it-IT" sz="1400" baseline="0" dirty="0" smtClean="0"/>
                        <a:t> = 1.5 GB/</a:t>
                      </a:r>
                      <a:r>
                        <a:rPr lang="it-IT" sz="1400" baseline="0" dirty="0" err="1" smtClean="0"/>
                        <a:t>thd</a:t>
                      </a:r>
                      <a:r>
                        <a:rPr lang="it-IT" sz="1400" baseline="0" dirty="0" smtClean="0"/>
                        <a:t>, 300 </a:t>
                      </a:r>
                      <a:r>
                        <a:rPr lang="it-IT" sz="1400" baseline="0" dirty="0" err="1" smtClean="0"/>
                        <a:t>cycles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lat</a:t>
                      </a:r>
                      <a:r>
                        <a:rPr lang="it-IT" sz="1400" baseline="0" dirty="0" smtClean="0"/>
                        <a:t>., 6.4 GB/s band (DDR3), 3 </a:t>
                      </a:r>
                      <a:r>
                        <a:rPr lang="it-IT" sz="1400" baseline="0" dirty="0" err="1" smtClean="0"/>
                        <a:t>caching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levels</a:t>
                      </a:r>
                      <a:r>
                        <a:rPr lang="it-IT" sz="1400" baseline="0" dirty="0" smtClean="0"/>
                        <a:t> with </a:t>
                      </a:r>
                      <a:r>
                        <a:rPr lang="it-IT" sz="1400" baseline="0" dirty="0" err="1" smtClean="0"/>
                        <a:t>lots</a:t>
                      </a:r>
                      <a:r>
                        <a:rPr lang="it-IT" sz="1400" baseline="0" dirty="0" smtClean="0"/>
                        <a:t> of </a:t>
                      </a:r>
                      <a:r>
                        <a:rPr lang="it-IT" sz="1400" baseline="0" dirty="0" err="1" smtClean="0"/>
                        <a:t>speculation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logic</a:t>
                      </a:r>
                      <a:r>
                        <a:rPr lang="it-IT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e.g.: 6 GB / 21504 </a:t>
                      </a:r>
                      <a:r>
                        <a:rPr lang="it-IT" sz="1400" dirty="0" err="1" smtClean="0"/>
                        <a:t>thd</a:t>
                      </a:r>
                      <a:r>
                        <a:rPr lang="it-IT" sz="1400" dirty="0" smtClean="0"/>
                        <a:t> = 0.3</a:t>
                      </a:r>
                      <a:r>
                        <a:rPr lang="it-IT" sz="1400" baseline="0" dirty="0" smtClean="0"/>
                        <a:t> MB/</a:t>
                      </a:r>
                      <a:r>
                        <a:rPr lang="it-IT" sz="1400" baseline="0" dirty="0" err="1" smtClean="0"/>
                        <a:t>thd</a:t>
                      </a:r>
                      <a:r>
                        <a:rPr lang="it-IT" sz="1400" baseline="0" dirty="0" smtClean="0"/>
                        <a:t>, 600 </a:t>
                      </a:r>
                      <a:r>
                        <a:rPr lang="it-IT" sz="1400" baseline="0" dirty="0" err="1" smtClean="0"/>
                        <a:t>cycles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lat</a:t>
                      </a:r>
                      <a:r>
                        <a:rPr lang="it-IT" sz="1400" baseline="0" dirty="0" smtClean="0"/>
                        <a:t>*, 144 GB/s band (GDDR5)*, </a:t>
                      </a:r>
                      <a:r>
                        <a:rPr lang="it-IT" sz="1400" baseline="0" dirty="0" err="1" smtClean="0"/>
                        <a:t>fake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caches</a:t>
                      </a:r>
                      <a:r>
                        <a:rPr lang="it-IT" sz="1400" baseline="0" dirty="0" smtClean="0"/>
                        <a:t>.</a:t>
                      </a:r>
                    </a:p>
                    <a:p>
                      <a:pPr algn="r"/>
                      <a:r>
                        <a:rPr lang="it-IT" sz="1100" baseline="0" dirty="0" smtClean="0"/>
                        <a:t>* </a:t>
                      </a:r>
                      <a:r>
                        <a:rPr lang="it-IT" sz="1100" baseline="0" dirty="0" err="1" smtClean="0"/>
                        <a:t>coalesced</a:t>
                      </a:r>
                      <a:endParaRPr lang="it-IT" sz="11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fficarelli\Dropbox\Lezioni\GPGPU\figure\cpu_gpu_log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11" y="4725144"/>
            <a:ext cx="4511229" cy="16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Coalescing for Capability 1.2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3573016"/>
            <a:ext cx="4641379" cy="2378688"/>
          </a:xfrm>
          <a:noFill/>
        </p:spPr>
      </p:pic>
      <p:sp>
        <p:nvSpPr>
          <p:cNvPr id="10244" name="CasellaDiTesto 4"/>
          <p:cNvSpPr txBox="1">
            <a:spLocks noChangeArrowheads="1"/>
          </p:cNvSpPr>
          <p:nvPr/>
        </p:nvSpPr>
        <p:spPr bwMode="auto">
          <a:xfrm>
            <a:off x="1491780" y="1989138"/>
            <a:ext cx="610455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400" dirty="0"/>
              <a:t>The memory controller of 1.2 cards is much</a:t>
            </a:r>
            <a:br>
              <a:rPr lang="en-US" sz="2400" dirty="0"/>
            </a:br>
            <a:r>
              <a:rPr lang="en-US" sz="2400" dirty="0"/>
              <a:t>improved, access as that in figure</a:t>
            </a:r>
            <a:br>
              <a:rPr lang="en-US" sz="2400" dirty="0"/>
            </a:br>
            <a:r>
              <a:rPr lang="en-US" sz="2400" dirty="0"/>
              <a:t>would occur in a single transaction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71600" y="3573016"/>
            <a:ext cx="6910387" cy="1953426"/>
          </a:xfrm>
          <a:noFill/>
        </p:spPr>
      </p:pic>
      <p:sp>
        <p:nvSpPr>
          <p:cNvPr id="11268" name="CasellaDiTesto 11"/>
          <p:cNvSpPr txBox="1">
            <a:spLocks noChangeArrowheads="1"/>
          </p:cNvSpPr>
          <p:nvPr/>
        </p:nvSpPr>
        <p:spPr bwMode="auto">
          <a:xfrm>
            <a:off x="1259632" y="2133600"/>
            <a:ext cx="633670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800" dirty="0"/>
              <a:t>Random access within a </a:t>
            </a:r>
            <a:r>
              <a:rPr lang="en-US" sz="2800" dirty="0" smtClean="0"/>
              <a:t>segment: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single 64B transaction (if they fit)</a:t>
            </a:r>
            <a:endParaRPr lang="it-IT" sz="2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500" y="908646"/>
            <a:ext cx="7200900" cy="792162"/>
          </a:xfrm>
        </p:spPr>
        <p:txBody>
          <a:bodyPr/>
          <a:lstStyle/>
          <a:p>
            <a:r>
              <a:rPr lang="en-US" b="1" dirty="0"/>
              <a:t>Coalescing for Capability </a:t>
            </a:r>
            <a:r>
              <a:rPr lang="en-US" b="1" dirty="0" smtClean="0"/>
              <a:t>1.2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Capability 1.2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685800" y="3617913"/>
            <a:ext cx="7772400" cy="2060575"/>
          </a:xfrm>
          <a:noFill/>
        </p:spPr>
      </p:pic>
      <p:sp>
        <p:nvSpPr>
          <p:cNvPr id="12292" name="CasellaDiTesto 6"/>
          <p:cNvSpPr txBox="1">
            <a:spLocks noChangeArrowheads="1"/>
          </p:cNvSpPr>
          <p:nvPr/>
        </p:nvSpPr>
        <p:spPr bwMode="auto">
          <a:xfrm>
            <a:off x="1691680" y="2133600"/>
            <a:ext cx="547260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Hits misaligned, anyway, occur</a:t>
            </a:r>
            <a:br>
              <a:rPr lang="en-US" sz="2800" dirty="0"/>
            </a:br>
            <a:r>
              <a:rPr lang="en-US" sz="2800" dirty="0"/>
              <a:t>in a single transaction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>
          <a:xfrm>
            <a:off x="719138" y="1124744"/>
            <a:ext cx="7772400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Capability 1.2</a:t>
            </a:r>
          </a:p>
        </p:txBody>
      </p:sp>
      <p:sp>
        <p:nvSpPr>
          <p:cNvPr id="13315" name="CasellaDiTesto 4"/>
          <p:cNvSpPr txBox="1">
            <a:spLocks noChangeArrowheads="1"/>
          </p:cNvSpPr>
          <p:nvPr/>
        </p:nvSpPr>
        <p:spPr bwMode="auto">
          <a:xfrm>
            <a:off x="1043608" y="1989138"/>
            <a:ext cx="72008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Misaligned accesses, ending in </a:t>
            </a:r>
            <a:r>
              <a:rPr lang="en-US" sz="2800" dirty="0" smtClean="0"/>
              <a:t>2 different 64B segments</a:t>
            </a:r>
            <a:r>
              <a:rPr lang="en-US" sz="2800" dirty="0"/>
              <a:t> </a:t>
            </a:r>
            <a:r>
              <a:rPr lang="en-US" sz="2800" dirty="0" smtClean="0"/>
              <a:t>occur </a:t>
            </a:r>
            <a:r>
              <a:rPr lang="en-US" sz="2800" dirty="0"/>
              <a:t>in two transactions</a:t>
            </a:r>
            <a:endParaRPr lang="it-IT" sz="2800" dirty="0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379390" y="3140968"/>
            <a:ext cx="6788298" cy="288595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49530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Coalescing for latest architectures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467544" y="2276872"/>
            <a:ext cx="8136903" cy="41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sz="2400" dirty="0" smtClean="0"/>
              <a:t>The </a:t>
            </a:r>
            <a:r>
              <a:rPr lang="it-IT" sz="2400" dirty="0" err="1" smtClean="0"/>
              <a:t>memory</a:t>
            </a:r>
            <a:r>
              <a:rPr lang="it-IT" sz="2400" dirty="0" smtClean="0"/>
              <a:t> controller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vastly</a:t>
            </a:r>
            <a:r>
              <a:rPr lang="it-IT" sz="2400" dirty="0" smtClean="0"/>
              <a:t> </a:t>
            </a:r>
            <a:r>
              <a:rPr lang="it-IT" sz="2400" dirty="0" err="1" smtClean="0"/>
              <a:t>improved</a:t>
            </a:r>
            <a:r>
              <a:rPr lang="it-IT" sz="24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/>
          </a:p>
          <a:p>
            <a:pPr eaLnBrk="1" hangingPunct="1">
              <a:buFont typeface="Wingdings" pitchFamily="2" charset="2"/>
              <a:buNone/>
            </a:pPr>
            <a:endParaRPr lang="it-IT" sz="2400" dirty="0" smtClean="0"/>
          </a:p>
          <a:p>
            <a:pPr eaLnBrk="1" hangingPunct="1">
              <a:buFont typeface="Wingdings" pitchFamily="2" charset="2"/>
              <a:buNone/>
            </a:pPr>
            <a:endParaRPr lang="it-IT" sz="2400" dirty="0"/>
          </a:p>
          <a:p>
            <a:pPr eaLnBrk="1" hangingPunct="1">
              <a:buFont typeface="Wingdings" pitchFamily="2" charset="2"/>
              <a:buNone/>
            </a:pPr>
            <a:endParaRPr lang="it-IT" sz="2400" dirty="0" smtClean="0"/>
          </a:p>
          <a:p>
            <a:pPr eaLnBrk="1" hangingPunct="1">
              <a:buFont typeface="Wingdings" pitchFamily="2" charset="2"/>
              <a:buNone/>
            </a:pPr>
            <a:endParaRPr lang="it-IT" sz="2400" dirty="0"/>
          </a:p>
          <a:p>
            <a:pPr eaLnBrk="1" hangingPunct="1">
              <a:buFont typeface="Wingdings" pitchFamily="2" charset="2"/>
              <a:buNone/>
            </a:pPr>
            <a:endParaRPr lang="it-IT" sz="2400" dirty="0" smtClean="0"/>
          </a:p>
          <a:p>
            <a:pPr eaLnBrk="1" hangingPunct="1">
              <a:buFont typeface="Wingdings" pitchFamily="2" charset="2"/>
              <a:buNone/>
            </a:pPr>
            <a:endParaRPr lang="it-IT" sz="2400" dirty="0"/>
          </a:p>
          <a:p>
            <a:pPr eaLnBrk="1" hangingPunct="1">
              <a:buFont typeface="Wingdings" pitchFamily="2" charset="2"/>
              <a:buNone/>
            </a:pPr>
            <a:endParaRPr lang="it-IT" sz="2400" dirty="0"/>
          </a:p>
          <a:p>
            <a:pPr algn="r" eaLnBrk="1" hangingPunct="1">
              <a:buFont typeface="Wingdings" pitchFamily="2" charset="2"/>
              <a:buNone/>
            </a:pPr>
            <a:r>
              <a:rPr lang="it-IT" sz="1800" dirty="0" smtClean="0"/>
              <a:t>*</a:t>
            </a:r>
            <a:r>
              <a:rPr lang="it-IT" dirty="0" smtClean="0"/>
              <a:t>L1: 128B-aligned, 128B wide </a:t>
            </a:r>
            <a:r>
              <a:rPr lang="it-IT" dirty="0" err="1" smtClean="0"/>
              <a:t>lines</a:t>
            </a:r>
            <a:r>
              <a:rPr lang="it-IT" dirty="0" smtClean="0"/>
              <a:t>.</a:t>
            </a:r>
          </a:p>
          <a:p>
            <a:pPr algn="r" eaLnBrk="1" hangingPunct="1">
              <a:buNone/>
            </a:pPr>
            <a:r>
              <a:rPr lang="it-IT" dirty="0" smtClean="0"/>
              <a:t>**</a:t>
            </a:r>
            <a:r>
              <a:rPr lang="it-IT" i="1" dirty="0" err="1" smtClean="0"/>
              <a:t>half-warp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for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architectures</a:t>
            </a:r>
            <a:r>
              <a:rPr lang="it-IT" dirty="0" smtClean="0"/>
              <a:t>.</a:t>
            </a:r>
            <a:endParaRPr lang="it-IT" dirty="0"/>
          </a:p>
          <a:p>
            <a:pPr algn="r" eaLnBrk="1" hangingPunct="1">
              <a:buFont typeface="Wingdings" pitchFamily="2" charset="2"/>
              <a:buNone/>
            </a:pPr>
            <a:endParaRPr lang="it-IT" sz="1800" dirty="0"/>
          </a:p>
        </p:txBody>
      </p:sp>
      <p:sp>
        <p:nvSpPr>
          <p:cNvPr id="2" name="Rettangolo 1"/>
          <p:cNvSpPr/>
          <p:nvPr/>
        </p:nvSpPr>
        <p:spPr>
          <a:xfrm>
            <a:off x="539551" y="3369766"/>
            <a:ext cx="806489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On </a:t>
            </a:r>
            <a:r>
              <a:rPr lang="en-US" sz="2000" dirty="0"/>
              <a:t>devices with capability &gt;= 2.0, memory accesses by the </a:t>
            </a:r>
            <a:r>
              <a:rPr lang="en-US" sz="2000" dirty="0" smtClean="0"/>
              <a:t>threads </a:t>
            </a:r>
            <a:r>
              <a:rPr lang="en-US" sz="2000" dirty="0"/>
              <a:t>of a warp** are coalesced into the minimum number of L1 lines* that satisfies all threads.</a:t>
            </a:r>
          </a:p>
        </p:txBody>
      </p:sp>
    </p:spTree>
    <p:extLst>
      <p:ext uri="{BB962C8B-B14F-4D97-AF65-F5344CB8AC3E}">
        <p14:creationId xmlns:p14="http://schemas.microsoft.com/office/powerpoint/2010/main" val="42672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Coalescing</a:t>
            </a:r>
            <a:r>
              <a:rPr lang="it-IT" dirty="0" smtClean="0"/>
              <a:t>: </a:t>
            </a:r>
            <a:r>
              <a:rPr lang="it-IT" dirty="0" err="1" smtClean="0"/>
              <a:t>examples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098" name="Picture 2" descr="C:\Users\fficarelli\Dropbox\Lezioni\GPGPU\figure maggio 2012\coalescing 1 - aligned sequent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" y="1227941"/>
            <a:ext cx="4448576" cy="19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ficarelli\Dropbox\Lezioni\GPGPU\figure maggio 2012\coalescing 2 - aligned non-sequent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227941"/>
            <a:ext cx="4324280" cy="21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ficarelli\Dropbox\Lezioni\GPGPU\figure maggio 2012\coalescing 3 - misaligned sequenti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717032"/>
            <a:ext cx="4526403" cy="24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4829175" cy="8461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Shared memory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714375" y="1856333"/>
            <a:ext cx="7772400" cy="3444875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 A sort of </a:t>
            </a:r>
            <a:r>
              <a:rPr lang="en-US" sz="2400" i="1" dirty="0" smtClean="0"/>
              <a:t>explicit</a:t>
            </a:r>
            <a:r>
              <a:rPr lang="en-US" sz="2400" dirty="0" smtClean="0"/>
              <a:t> cache;</a:t>
            </a:r>
          </a:p>
          <a:p>
            <a:pPr marL="0" indent="0" eaLnBrk="1" hangingPunct="1"/>
            <a:r>
              <a:rPr lang="en-US" sz="2400" dirty="0" smtClean="0"/>
              <a:t> resides on the chip so it is </a:t>
            </a:r>
            <a:r>
              <a:rPr lang="en-US" sz="2400" i="1" dirty="0" smtClean="0"/>
              <a:t>much</a:t>
            </a:r>
            <a:r>
              <a:rPr lang="en-US" sz="2400" dirty="0" smtClean="0"/>
              <a:t> faster than the on-board memory;</a:t>
            </a:r>
          </a:p>
          <a:p>
            <a:pPr marL="0" indent="0" eaLnBrk="1" hangingPunct="1"/>
            <a:r>
              <a:rPr lang="en-US" sz="2400" dirty="0" smtClean="0"/>
              <a:t> size is 16KB (48KB on Fermi by default*)</a:t>
            </a:r>
          </a:p>
          <a:p>
            <a:pPr marL="0" indent="0" eaLnBrk="1" hangingPunct="1"/>
            <a:r>
              <a:rPr lang="en-US" sz="2400" dirty="0" smtClean="0"/>
              <a:t> 16 (32 for Fermi) banks can be accessed simultaneously by the same warp;</a:t>
            </a:r>
          </a:p>
          <a:p>
            <a:pPr marL="0" indent="0" eaLnBrk="1" hangingPunct="1"/>
            <a:r>
              <a:rPr lang="en-US" sz="2400" dirty="0" smtClean="0"/>
              <a:t> Banks are organized such that:</a:t>
            </a:r>
          </a:p>
          <a:p>
            <a:pPr marL="592137" lvl="1" indent="0" eaLnBrk="1" hangingPunct="1"/>
            <a:r>
              <a:rPr lang="it-IT" sz="2000" dirty="0" smtClean="0"/>
              <a:t>successive 32-bit </a:t>
            </a:r>
            <a:r>
              <a:rPr lang="it-IT" sz="2000" dirty="0" err="1" smtClean="0"/>
              <a:t>words</a:t>
            </a:r>
            <a:r>
              <a:rPr lang="it-IT" sz="2000" dirty="0" smtClean="0"/>
              <a:t> are </a:t>
            </a:r>
            <a:r>
              <a:rPr lang="it-IT" sz="2000" dirty="0" err="1" smtClean="0"/>
              <a:t>assigned</a:t>
            </a:r>
            <a:r>
              <a:rPr lang="it-IT" sz="2000" dirty="0" smtClean="0"/>
              <a:t> to successive </a:t>
            </a:r>
            <a:r>
              <a:rPr lang="it-IT" sz="2000" dirty="0" err="1" smtClean="0"/>
              <a:t>banks</a:t>
            </a:r>
            <a:r>
              <a:rPr lang="it-IT" sz="2000" dirty="0" smtClean="0"/>
              <a:t>;</a:t>
            </a:r>
          </a:p>
          <a:p>
            <a:pPr marL="592137" lvl="1" indent="0" eaLnBrk="1" hangingPunct="1"/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bank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32-bit per </a:t>
            </a:r>
            <a:r>
              <a:rPr lang="it-IT" sz="2000" dirty="0" err="1" smtClean="0"/>
              <a:t>cycle</a:t>
            </a:r>
            <a:r>
              <a:rPr lang="it-IT" sz="2000" dirty="0" smtClean="0"/>
              <a:t> </a:t>
            </a:r>
            <a:r>
              <a:rPr lang="it-IT" sz="2000" dirty="0" err="1" smtClean="0"/>
              <a:t>bandwidth</a:t>
            </a:r>
            <a:r>
              <a:rPr lang="it-IT" sz="2000" dirty="0" smtClean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51838" y="5949280"/>
            <a:ext cx="5557932" cy="8956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dirty="0" smtClean="0"/>
              <a:t>*Kepler </a:t>
            </a:r>
            <a:r>
              <a:rPr lang="it-IT" sz="1800" dirty="0" err="1" smtClean="0"/>
              <a:t>architecture</a:t>
            </a:r>
            <a:r>
              <a:rPr lang="it-IT" sz="1800" dirty="0" smtClean="0"/>
              <a:t> </a:t>
            </a:r>
            <a:r>
              <a:rPr lang="it-IT" sz="1800" dirty="0" err="1" smtClean="0"/>
              <a:t>introduced</a:t>
            </a:r>
            <a:r>
              <a:rPr lang="it-IT" sz="1800" dirty="0" smtClean="0"/>
              <a:t> some </a:t>
            </a:r>
            <a:r>
              <a:rPr lang="it-IT" sz="1800" dirty="0" err="1" smtClean="0"/>
              <a:t>improvements</a:t>
            </a:r>
            <a:r>
              <a:rPr lang="it-IT" sz="1800" dirty="0" smtClean="0"/>
              <a:t>:</a:t>
            </a:r>
          </a:p>
          <a:p>
            <a:pPr marL="285750" indent="-285750"/>
            <a:r>
              <a:rPr lang="it-IT" sz="1800" dirty="0" err="1"/>
              <a:t>a</a:t>
            </a:r>
            <a:r>
              <a:rPr lang="it-IT" sz="1800" dirty="0" err="1" smtClean="0"/>
              <a:t>bility</a:t>
            </a:r>
            <a:r>
              <a:rPr lang="it-IT" sz="1800" dirty="0" smtClean="0"/>
              <a:t> to </a:t>
            </a:r>
            <a:r>
              <a:rPr lang="it-IT" sz="1800" dirty="0" err="1" smtClean="0"/>
              <a:t>switch</a:t>
            </a:r>
            <a:r>
              <a:rPr lang="it-IT" sz="1800" dirty="0" smtClean="0"/>
              <a:t> from 4B to 8B </a:t>
            </a:r>
            <a:r>
              <a:rPr lang="it-IT" sz="1800" dirty="0" err="1" smtClean="0"/>
              <a:t>banks</a:t>
            </a:r>
            <a:endParaRPr lang="it-IT" sz="1800" dirty="0"/>
          </a:p>
          <a:p>
            <a:pPr>
              <a:buNone/>
            </a:pPr>
            <a:r>
              <a:rPr lang="it-IT" sz="1800" dirty="0"/>
              <a:t> </a:t>
            </a:r>
            <a:r>
              <a:rPr lang="it-IT" sz="1800" dirty="0" smtClean="0"/>
              <a:t>     (2x </a:t>
            </a:r>
            <a:r>
              <a:rPr lang="it-IT" sz="1800" dirty="0" err="1" smtClean="0"/>
              <a:t>bandwidth</a:t>
            </a:r>
            <a:r>
              <a:rPr lang="it-IT" sz="1800" dirty="0" smtClean="0"/>
              <a:t> for double </a:t>
            </a:r>
            <a:r>
              <a:rPr lang="it-IT" sz="1800" dirty="0" err="1" smtClean="0"/>
              <a:t>precision</a:t>
            </a:r>
            <a:r>
              <a:rPr lang="it-IT" sz="1800" dirty="0" smtClean="0"/>
              <a:t> </a:t>
            </a:r>
            <a:r>
              <a:rPr lang="it-IT" sz="1800" dirty="0" err="1" smtClean="0"/>
              <a:t>codes</a:t>
            </a:r>
            <a:r>
              <a:rPr lang="it-IT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Shared Memory: bank conflicts</a:t>
            </a:r>
          </a:p>
        </p:txBody>
      </p:sp>
      <p:sp>
        <p:nvSpPr>
          <p:cNvPr id="2" name="Rettangolo 1"/>
          <p:cNvSpPr/>
          <p:nvPr/>
        </p:nvSpPr>
        <p:spPr>
          <a:xfrm>
            <a:off x="539552" y="1988840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sz="2000" dirty="0" smtClean="0"/>
              <a:t> If at least two </a:t>
            </a:r>
            <a:r>
              <a:rPr lang="en-US" sz="2000" dirty="0"/>
              <a:t>threads </a:t>
            </a:r>
            <a:r>
              <a:rPr lang="en-US" sz="2000" dirty="0" smtClean="0"/>
              <a:t>belonging to the </a:t>
            </a:r>
            <a:r>
              <a:rPr lang="en-US" sz="2000" dirty="0"/>
              <a:t>same </a:t>
            </a:r>
            <a:r>
              <a:rPr lang="en-US" sz="2000" dirty="0" smtClean="0"/>
              <a:t>half-warp (whole warp for capability 1.0) </a:t>
            </a:r>
            <a:r>
              <a:rPr lang="en-US" sz="2000" dirty="0"/>
              <a:t>access the same shared memory bank, then the accesses are </a:t>
            </a:r>
            <a:r>
              <a:rPr lang="en-US" sz="2000" dirty="0" smtClean="0"/>
              <a:t>serialized (groups transactions in conflict-free accesses);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the </a:t>
            </a:r>
            <a:r>
              <a:rPr lang="it-IT" sz="2000" dirty="0" err="1" smtClean="0"/>
              <a:t>threads</a:t>
            </a:r>
            <a:r>
              <a:rPr lang="it-IT" sz="2000" dirty="0" smtClean="0"/>
              <a:t> </a:t>
            </a:r>
            <a:r>
              <a:rPr lang="it-IT" sz="2000" dirty="0" err="1" smtClean="0"/>
              <a:t>access</a:t>
            </a:r>
            <a:r>
              <a:rPr lang="it-IT" sz="2000" dirty="0" smtClean="0"/>
              <a:t>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address</a:t>
            </a:r>
            <a:r>
              <a:rPr lang="it-IT" sz="2000" dirty="0" smtClean="0"/>
              <a:t>, a </a:t>
            </a:r>
            <a:r>
              <a:rPr lang="it-IT" sz="2000" i="1" dirty="0" smtClean="0"/>
              <a:t>broadcast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performed</a:t>
            </a:r>
            <a:r>
              <a:rPr lang="it-IT" sz="2000" dirty="0" smtClean="0"/>
              <a:t>;</a:t>
            </a:r>
          </a:p>
          <a:p>
            <a:pPr marL="0" indent="0" eaLnBrk="1" hangingPunct="1">
              <a:buNone/>
            </a:pPr>
            <a:endParaRPr lang="it-IT" sz="2000" dirty="0" smtClean="0"/>
          </a:p>
          <a:p>
            <a:pPr marL="0" indent="0" eaLnBrk="1" hangingPunct="1"/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part of the </a:t>
            </a:r>
            <a:r>
              <a:rPr lang="it-IT" sz="2000" dirty="0" err="1" smtClean="0"/>
              <a:t>half-warp</a:t>
            </a:r>
            <a:r>
              <a:rPr lang="it-IT" sz="2000" dirty="0" smtClean="0"/>
              <a:t> </a:t>
            </a:r>
            <a:r>
              <a:rPr lang="it-IT" sz="2000" dirty="0" err="1" smtClean="0"/>
              <a:t>accesses</a:t>
            </a:r>
            <a:r>
              <a:rPr lang="it-IT" sz="2000" dirty="0" smtClean="0"/>
              <a:t>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address</a:t>
            </a:r>
            <a:r>
              <a:rPr lang="it-IT" sz="2000" dirty="0" smtClean="0"/>
              <a:t>, a </a:t>
            </a:r>
            <a:r>
              <a:rPr lang="it-IT" sz="2000" i="1" dirty="0" err="1" smtClean="0"/>
              <a:t>multicast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performed</a:t>
            </a:r>
            <a:r>
              <a:rPr lang="it-IT" sz="2000" dirty="0" smtClean="0"/>
              <a:t> (</a:t>
            </a:r>
            <a:r>
              <a:rPr lang="it-IT" sz="2000" dirty="0" err="1" smtClean="0"/>
              <a:t>capability</a:t>
            </a:r>
            <a:r>
              <a:rPr lang="it-IT" sz="2000" dirty="0" smtClean="0"/>
              <a:t> &gt;= 2.0);</a:t>
            </a:r>
          </a:p>
          <a:p>
            <a:pPr marL="0" indent="0" eaLnBrk="1" hangingPunct="1"/>
            <a:endParaRPr lang="it-IT" sz="2000" dirty="0" smtClean="0"/>
          </a:p>
          <a:p>
            <a:pPr marL="0" indent="0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5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title"/>
          </p:nvPr>
        </p:nvSpPr>
        <p:spPr>
          <a:xfrm>
            <a:off x="1476375" y="1125538"/>
            <a:ext cx="5902325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Texture memory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7772400" cy="5229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Load requests are cached;</a:t>
            </a:r>
          </a:p>
          <a:p>
            <a:pPr eaLnBrk="1" hangingPunct="1"/>
            <a:r>
              <a:rPr lang="en-US" sz="2000" dirty="0" smtClean="0"/>
              <a:t>it is read only, must be set by the host;</a:t>
            </a:r>
          </a:p>
          <a:p>
            <a:pPr eaLnBrk="1" hangingPunct="1"/>
            <a:r>
              <a:rPr lang="en-US" sz="2000" dirty="0" smtClean="0"/>
              <a:t>could bring benefits if the threads within the same block access memory using regular 2D patterns, but you need appropriate binding;</a:t>
            </a:r>
          </a:p>
          <a:p>
            <a:pPr eaLnBrk="1" hangingPunct="1"/>
            <a:r>
              <a:rPr lang="en-US" sz="2000" dirty="0" smtClean="0"/>
              <a:t>specifically, texture memories and caches are designed for graphics applications where memory access patterns exhibit a great deal of spatial locality;</a:t>
            </a:r>
          </a:p>
          <a:p>
            <a:pPr eaLnBrk="1" hangingPunct="1"/>
            <a:r>
              <a:rPr lang="en-US" sz="2000" dirty="0" smtClean="0"/>
              <a:t>dedicated hardware for on-the-fly interpolation.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 smtClean="0"/>
              <a:t>For typical linear patterns, </a:t>
            </a:r>
          </a:p>
          <a:p>
            <a:pPr eaLnBrk="1" hangingPunct="1">
              <a:buNone/>
            </a:pPr>
            <a:r>
              <a:rPr lang="en-US" sz="2000" dirty="0" smtClean="0"/>
              <a:t>global memory (if coalesced) </a:t>
            </a:r>
          </a:p>
          <a:p>
            <a:pPr eaLnBrk="1" hangingPunct="1">
              <a:buNone/>
            </a:pPr>
            <a:r>
              <a:rPr lang="en-US" sz="2000" dirty="0" smtClean="0"/>
              <a:t>is faster.</a:t>
            </a:r>
          </a:p>
          <a:p>
            <a:pPr eaLnBrk="1" hangingPunct="1"/>
            <a:endParaRPr lang="it-IT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69160"/>
            <a:ext cx="4139951" cy="168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51520" y="1268760"/>
            <a:ext cx="7956376" cy="24745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// allocate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array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and copy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image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data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cudaChannelFormatDesc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channelDesc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cudaCreateChannelDesc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(32, 0,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0,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cudaChannelFormatKindFloat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cudaArray*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cu_array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cudaMallocArray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 &amp;cu_array,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&amp;channelDesc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); 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cudaMemcpyToArray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cu_array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0,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h_data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// set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texture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parameters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tex.addressMode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[0] =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cudaAddressModeWrap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tex.addressMode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[1] =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cudaAddressModeWrap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tex.filterMode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cudaFilterModeLinear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tex.normalized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    //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access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with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normalized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texture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coordinates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Bind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the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array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the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texture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cudaBindTextureToArray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cu_array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channelDesc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it-IT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Texture</a:t>
            </a:r>
            <a:r>
              <a:rPr lang="it-IT" dirty="0" smtClean="0"/>
              <a:t> </a:t>
            </a:r>
            <a:r>
              <a:rPr lang="it-IT" dirty="0" err="1" smtClean="0"/>
              <a:t>Memory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123728" y="2708920"/>
            <a:ext cx="6552728" cy="35825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declare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texture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reference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2D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texture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texture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2,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cudaReadModeElementType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void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transformKernel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float*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g_odata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theta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calculate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normalized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texture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coordinates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unsigned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x = blockIdx.x*blockDim.x +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unsigned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y = blockIdx.y*blockDim.y +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u = x / 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v = y / 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transform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coordinates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u -= 0.5f;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v -= 0.5f;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tu =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u*cosf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theta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 -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v*sinf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theta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 + 0.5f;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tv =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v*cosf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theta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 +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u*sinf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theta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 + 0.5f;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read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texture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and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write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global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memory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g_odata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y*width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+ x] = 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tex2D(</a:t>
            </a:r>
            <a:r>
              <a:rPr lang="it-IT" sz="1200" b="1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, tu, tv);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it-IT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Maximum performance benefit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323528" y="1844824"/>
            <a:ext cx="8496943" cy="23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smtClean="0"/>
              <a:t>Focus on </a:t>
            </a:r>
            <a:r>
              <a:rPr lang="it-IT" sz="2400" dirty="0" err="1" smtClean="0"/>
              <a:t>achieving</a:t>
            </a:r>
            <a:r>
              <a:rPr lang="it-IT" sz="2400" dirty="0" smtClean="0"/>
              <a:t> high </a:t>
            </a:r>
            <a:r>
              <a:rPr lang="it-IT" sz="2400" dirty="0" err="1" smtClean="0"/>
              <a:t>occupancy</a:t>
            </a:r>
            <a:r>
              <a:rPr lang="it-IT" sz="2400" dirty="0" smtClean="0"/>
              <a:t>.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smtClean="0"/>
              <a:t>Focus on </a:t>
            </a:r>
            <a:r>
              <a:rPr lang="it-IT" sz="2400" dirty="0" err="1" smtClean="0"/>
              <a:t>how</a:t>
            </a:r>
            <a:r>
              <a:rPr lang="it-IT" sz="2400" dirty="0" smtClean="0"/>
              <a:t> to exploit the SIMT model 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 err="1" smtClean="0"/>
              <a:t>its</a:t>
            </a:r>
            <a:r>
              <a:rPr lang="it-IT" sz="2400" dirty="0" smtClean="0"/>
              <a:t> best.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Deeply</a:t>
            </a:r>
            <a:r>
              <a:rPr lang="it-IT" sz="2400" dirty="0" smtClean="0"/>
              <a:t> </a:t>
            </a:r>
            <a:r>
              <a:rPr lang="it-IT" sz="2400" dirty="0" err="1" smtClean="0"/>
              <a:t>analyze</a:t>
            </a:r>
            <a:r>
              <a:rPr lang="it-IT" sz="2400" dirty="0" smtClean="0"/>
              <a:t> </a:t>
            </a:r>
            <a:r>
              <a:rPr lang="it-IT" sz="2400" dirty="0" err="1" smtClean="0"/>
              <a:t>your</a:t>
            </a:r>
            <a:r>
              <a:rPr lang="it-IT" sz="2400" dirty="0" smtClean="0"/>
              <a:t> </a:t>
            </a:r>
            <a:r>
              <a:rPr lang="it-IT" sz="2400" dirty="0" err="1" smtClean="0"/>
              <a:t>algorithm</a:t>
            </a:r>
            <a:r>
              <a:rPr lang="it-IT" sz="2400" dirty="0" smtClean="0"/>
              <a:t> in </a:t>
            </a:r>
            <a:r>
              <a:rPr lang="it-IT" sz="2400" dirty="0" err="1" smtClean="0"/>
              <a:t>order</a:t>
            </a:r>
            <a:r>
              <a:rPr lang="it-IT" sz="2400" dirty="0" smtClean="0"/>
              <a:t> to </a:t>
            </a:r>
            <a:r>
              <a:rPr lang="it-IT" sz="2400" dirty="0" err="1" smtClean="0"/>
              <a:t>find</a:t>
            </a:r>
            <a:r>
              <a:rPr lang="it-IT" sz="2400" dirty="0"/>
              <a:t> </a:t>
            </a:r>
            <a:r>
              <a:rPr lang="it-IT" sz="2400" dirty="0" smtClean="0"/>
              <a:t>the </a:t>
            </a:r>
            <a:r>
              <a:rPr lang="it-IT" sz="2400" dirty="0" err="1" smtClean="0"/>
              <a:t>hotspots</a:t>
            </a:r>
            <a:r>
              <a:rPr lang="it-IT" sz="2400" dirty="0" smtClean="0"/>
              <a:t> and </a:t>
            </a:r>
            <a:r>
              <a:rPr lang="it-IT" sz="2400" dirty="0" err="1" smtClean="0"/>
              <a:t>embarassingly</a:t>
            </a:r>
            <a:r>
              <a:rPr lang="it-IT" sz="2400" dirty="0" smtClean="0"/>
              <a:t> </a:t>
            </a:r>
            <a:r>
              <a:rPr lang="it-IT" sz="2400" dirty="0" err="1" smtClean="0"/>
              <a:t>parallel-enabled</a:t>
            </a:r>
            <a:r>
              <a:rPr lang="it-IT" sz="2400" dirty="0" smtClean="0"/>
              <a:t> </a:t>
            </a:r>
            <a:r>
              <a:rPr lang="it-IT" sz="2400" dirty="0" err="1" smtClean="0"/>
              <a:t>portions</a:t>
            </a:r>
            <a:r>
              <a:rPr lang="it-IT" sz="2400" dirty="0" smtClean="0"/>
              <a:t>.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it-IT" sz="2400" dirty="0"/>
              <a:t> </a:t>
            </a:r>
            <a:r>
              <a:rPr lang="it-IT" sz="2400" dirty="0" smtClean="0"/>
              <a:t>   </a:t>
            </a:r>
            <a:r>
              <a:rPr lang="it-IT" sz="2000" dirty="0" smtClean="0"/>
              <a:t>i.e.: </a:t>
            </a:r>
            <a:r>
              <a:rPr lang="it-IT" sz="2000" dirty="0" err="1" smtClean="0"/>
              <a:t>pay</a:t>
            </a:r>
            <a:r>
              <a:rPr lang="it-IT" sz="2000" dirty="0" smtClean="0"/>
              <a:t> </a:t>
            </a:r>
            <a:r>
              <a:rPr lang="it-IT" sz="2000" dirty="0" err="1" smtClean="0"/>
              <a:t>attention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Amdahl’s</a:t>
            </a:r>
            <a:r>
              <a:rPr lang="it-IT" sz="2000" dirty="0" smtClean="0"/>
              <a:t> law, the </a:t>
            </a:r>
            <a:r>
              <a:rPr lang="it-IT" sz="2000" dirty="0" err="1" smtClean="0"/>
              <a:t>porting</a:t>
            </a:r>
            <a:r>
              <a:rPr lang="it-IT" sz="2000" dirty="0" smtClean="0"/>
              <a:t> </a:t>
            </a:r>
            <a:r>
              <a:rPr lang="it-IT" sz="2000" dirty="0" err="1" smtClean="0"/>
              <a:t>could</a:t>
            </a:r>
            <a:endParaRPr lang="it-IT" sz="2000" dirty="0"/>
          </a:p>
          <a:p>
            <a:pPr eaLnBrk="1" hangingPunct="1">
              <a:lnSpc>
                <a:spcPct val="100000"/>
              </a:lnSpc>
              <a:buNone/>
            </a:pPr>
            <a:r>
              <a:rPr lang="it-IT" sz="2000" dirty="0" smtClean="0"/>
              <a:t>            be  </a:t>
            </a:r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tough</a:t>
            </a:r>
            <a:r>
              <a:rPr lang="it-IT" sz="2000" dirty="0" smtClean="0"/>
              <a:t>.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571999" y="4016893"/>
                <a:ext cx="1494180" cy="43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/>
                        </a:rPr>
                        <m:t>𝑆</m:t>
                      </m:r>
                      <m:r>
                        <a:rPr lang="it-IT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1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it-IT" sz="1200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it-IT" sz="1200" i="1">
                              <a:latin typeface="Cambria Math"/>
                            </a:rPr>
                            <m:t>+</m:t>
                          </m:r>
                          <m:r>
                            <a:rPr lang="it-IT" sz="1200" i="1">
                              <a:latin typeface="Cambria Math"/>
                            </a:rPr>
                            <m:t>𝑃</m:t>
                          </m:r>
                          <m:r>
                            <a:rPr lang="it-IT" sz="1200" i="1">
                              <a:latin typeface="Cambria Math"/>
                            </a:rPr>
                            <m:t>/</m:t>
                          </m:r>
                          <m:r>
                            <a:rPr lang="it-IT" sz="12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016893"/>
                <a:ext cx="1494180" cy="432554"/>
              </a:xfrm>
              <a:prstGeom prst="rect">
                <a:avLst/>
              </a:prstGeom>
              <a:blipFill rotWithShape="1">
                <a:blip r:embed="rId2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llout 6 5"/>
          <p:cNvSpPr/>
          <p:nvPr/>
        </p:nvSpPr>
        <p:spPr bwMode="auto">
          <a:xfrm>
            <a:off x="4695466" y="4197166"/>
            <a:ext cx="1872208" cy="7200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7442"/>
              <a:gd name="adj6" fmla="val -3666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Kepler: global </a:t>
            </a:r>
            <a:r>
              <a:rPr lang="it-IT" dirty="0" err="1" smtClean="0"/>
              <a:t>loads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texture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341438"/>
            <a:ext cx="7990656" cy="4906962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The </a:t>
            </a:r>
            <a:r>
              <a:rPr lang="it-IT" sz="2400" dirty="0" err="1" smtClean="0"/>
              <a:t>compiler</a:t>
            </a:r>
            <a:r>
              <a:rPr lang="it-IT" sz="2400" dirty="0" smtClean="0"/>
              <a:t> </a:t>
            </a:r>
            <a:r>
              <a:rPr lang="it-IT" sz="2000" dirty="0" smtClean="0"/>
              <a:t>(LLVM) </a:t>
            </a:r>
            <a:r>
              <a:rPr lang="it-IT" sz="2400" dirty="0" smtClean="0"/>
              <a:t>can </a:t>
            </a:r>
            <a:r>
              <a:rPr lang="it-IT" sz="2400" dirty="0" err="1" smtClean="0"/>
              <a:t>detect</a:t>
            </a:r>
            <a:r>
              <a:rPr lang="it-IT" sz="2400" dirty="0" smtClean="0"/>
              <a:t> </a:t>
            </a:r>
            <a:r>
              <a:rPr lang="it-IT" sz="2400" dirty="0" err="1" smtClean="0"/>
              <a:t>texture-compliant</a:t>
            </a:r>
            <a:r>
              <a:rPr lang="it-IT" sz="2400" dirty="0" smtClean="0"/>
              <a:t> </a:t>
            </a:r>
            <a:r>
              <a:rPr lang="it-IT" sz="2400" dirty="0" err="1" smtClean="0"/>
              <a:t>loads</a:t>
            </a:r>
            <a:r>
              <a:rPr lang="it-IT" sz="2400" dirty="0" smtClean="0"/>
              <a:t> and </a:t>
            </a:r>
            <a:r>
              <a:rPr lang="it-IT" sz="2400" dirty="0" err="1" smtClean="0"/>
              <a:t>map</a:t>
            </a:r>
            <a:r>
              <a:rPr lang="it-IT" sz="2400" dirty="0" smtClean="0"/>
              <a:t> </a:t>
            </a:r>
            <a:r>
              <a:rPr lang="it-IT" sz="2400" dirty="0" err="1" smtClean="0"/>
              <a:t>them</a:t>
            </a:r>
            <a:r>
              <a:rPr lang="it-IT" sz="2400" dirty="0" smtClean="0"/>
              <a:t> to the new «</a:t>
            </a:r>
            <a:r>
              <a:rPr lang="it-IT" sz="2400" i="1" dirty="0" smtClean="0"/>
              <a:t>global </a:t>
            </a:r>
            <a:r>
              <a:rPr lang="it-IT" sz="2400" i="1" dirty="0" err="1" smtClean="0"/>
              <a:t>load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through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texture</a:t>
            </a:r>
            <a:r>
              <a:rPr lang="it-IT" sz="2400" i="1" dirty="0" smtClean="0"/>
              <a:t>»</a:t>
            </a:r>
            <a:r>
              <a:rPr lang="it-IT" sz="2400" dirty="0" smtClean="0"/>
              <a:t>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PTX</a:t>
            </a:r>
            <a:r>
              <a:rPr lang="it-IT" sz="2400" dirty="0" smtClean="0"/>
              <a:t> </a:t>
            </a:r>
            <a:r>
              <a:rPr lang="it-IT" sz="2400" dirty="0" err="1" smtClean="0"/>
              <a:t>instruction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global </a:t>
            </a:r>
            <a:r>
              <a:rPr lang="it-IT" sz="2400" dirty="0" err="1" smtClean="0"/>
              <a:t>loads</a:t>
            </a:r>
            <a:r>
              <a:rPr lang="it-IT" sz="2400" dirty="0" smtClean="0"/>
              <a:t> are </a:t>
            </a:r>
            <a:r>
              <a:rPr lang="it-IT" sz="2400" dirty="0" err="1" smtClean="0"/>
              <a:t>going</a:t>
            </a:r>
            <a:r>
              <a:rPr lang="it-IT" sz="2400" dirty="0" smtClean="0"/>
              <a:t> to pass </a:t>
            </a:r>
            <a:r>
              <a:rPr lang="it-IT" sz="2400" dirty="0" err="1" smtClean="0"/>
              <a:t>through</a:t>
            </a:r>
            <a:r>
              <a:rPr lang="it-IT" sz="2400" dirty="0" smtClean="0"/>
              <a:t> </a:t>
            </a:r>
            <a:r>
              <a:rPr lang="it-IT" sz="2400" dirty="0" err="1" smtClean="0"/>
              <a:t>texture</a:t>
            </a:r>
            <a:r>
              <a:rPr lang="it-IT" sz="2400" dirty="0" smtClean="0"/>
              <a:t> pipeline;</a:t>
            </a:r>
          </a:p>
          <a:p>
            <a:r>
              <a:rPr lang="it-IT" sz="2400" dirty="0" err="1" smtClean="0"/>
              <a:t>dedicated</a:t>
            </a:r>
            <a:r>
              <a:rPr lang="it-IT" sz="2400" dirty="0" smtClean="0"/>
              <a:t> cache </a:t>
            </a:r>
            <a:r>
              <a:rPr lang="it-IT" sz="2000" dirty="0" smtClean="0"/>
              <a:t>(no L1 pressure)</a:t>
            </a:r>
            <a:r>
              <a:rPr lang="it-IT" sz="2400" dirty="0" smtClean="0"/>
              <a:t> and </a:t>
            </a:r>
            <a:r>
              <a:rPr lang="it-IT" sz="2400" dirty="0" err="1" smtClean="0"/>
              <a:t>memory</a:t>
            </a:r>
            <a:r>
              <a:rPr lang="it-IT" sz="2400" dirty="0" smtClean="0"/>
              <a:t> pipe, </a:t>
            </a:r>
            <a:r>
              <a:rPr lang="it-IT" sz="2400" dirty="0" err="1" smtClean="0"/>
              <a:t>relaxed</a:t>
            </a:r>
            <a:r>
              <a:rPr lang="it-IT" sz="2400" dirty="0" smtClean="0"/>
              <a:t> </a:t>
            </a:r>
            <a:r>
              <a:rPr lang="it-IT" sz="2400" dirty="0" err="1" smtClean="0"/>
              <a:t>coalescing</a:t>
            </a:r>
            <a:r>
              <a:rPr lang="it-IT" sz="2400" dirty="0" smtClean="0"/>
              <a:t>;</a:t>
            </a:r>
          </a:p>
          <a:p>
            <a:r>
              <a:rPr lang="it-IT" sz="2400" dirty="0" err="1" smtClean="0"/>
              <a:t>automatically</a:t>
            </a:r>
            <a:r>
              <a:rPr lang="it-IT" sz="2400" dirty="0" smtClean="0"/>
              <a:t> </a:t>
            </a:r>
            <a:r>
              <a:rPr lang="it-IT" sz="2400" dirty="0" err="1" smtClean="0"/>
              <a:t>generated</a:t>
            </a:r>
            <a:r>
              <a:rPr lang="it-IT" sz="2400" dirty="0" smtClean="0"/>
              <a:t> by </a:t>
            </a:r>
            <a:r>
              <a:rPr lang="it-IT" sz="2400" dirty="0" err="1" smtClean="0"/>
              <a:t>compiler</a:t>
            </a:r>
            <a:r>
              <a:rPr lang="it-IT" sz="2400" dirty="0" smtClean="0"/>
              <a:t> </a:t>
            </a:r>
            <a:r>
              <a:rPr lang="it-IT" sz="2000" dirty="0" smtClean="0"/>
              <a:t>(no </a:t>
            </a:r>
            <a:r>
              <a:rPr lang="it-IT" sz="2000" dirty="0" err="1" smtClean="0"/>
              <a:t>texture</a:t>
            </a:r>
            <a:r>
              <a:rPr lang="it-IT" sz="2000" dirty="0" smtClean="0"/>
              <a:t> </a:t>
            </a:r>
            <a:r>
              <a:rPr lang="it-IT" sz="2000" dirty="0" err="1" smtClean="0"/>
              <a:t>map</a:t>
            </a:r>
            <a:r>
              <a:rPr lang="it-IT" sz="2000" dirty="0"/>
              <a:t> </a:t>
            </a:r>
            <a:r>
              <a:rPr lang="it-IT" sz="2000" dirty="0" err="1" smtClean="0"/>
              <a:t>needed</a:t>
            </a:r>
            <a:r>
              <a:rPr lang="it-IT" sz="2000" dirty="0" smtClean="0"/>
              <a:t>)</a:t>
            </a:r>
            <a:r>
              <a:rPr lang="it-IT" sz="2400" dirty="0" smtClean="0"/>
              <a:t> for </a:t>
            </a:r>
            <a:r>
              <a:rPr lang="it-IT" sz="2400" dirty="0" err="1" smtClean="0"/>
              <a:t>accesses</a:t>
            </a:r>
            <a:r>
              <a:rPr lang="it-IT" sz="2400" dirty="0" smtClean="0"/>
              <a:t> </a:t>
            </a:r>
            <a:r>
              <a:rPr lang="it-IT" sz="2400" dirty="0" err="1" smtClean="0"/>
              <a:t>through</a:t>
            </a:r>
            <a:r>
              <a:rPr lang="it-IT" sz="2400" dirty="0" smtClean="0"/>
              <a:t> </a:t>
            </a:r>
            <a:r>
              <a:rPr lang="it-IT" sz="2400" dirty="0" err="1" smtClean="0"/>
              <a:t>compliant</a:t>
            </a:r>
            <a:r>
              <a:rPr lang="it-IT" sz="2400" dirty="0" smtClean="0"/>
              <a:t> </a:t>
            </a:r>
            <a:r>
              <a:rPr lang="it-IT" sz="2400" dirty="0" err="1" smtClean="0"/>
              <a:t>pointers</a:t>
            </a:r>
            <a:r>
              <a:rPr lang="it-IT" sz="2400" dirty="0" smtClean="0"/>
              <a:t> (</a:t>
            </a:r>
            <a:r>
              <a:rPr lang="it-IT" sz="2400" i="1" dirty="0" err="1" smtClean="0"/>
              <a:t>constant</a:t>
            </a:r>
            <a:r>
              <a:rPr lang="it-IT" sz="2400" dirty="0" smtClean="0"/>
              <a:t> and </a:t>
            </a:r>
            <a:r>
              <a:rPr lang="it-IT" sz="2400" i="1" dirty="0" err="1" smtClean="0"/>
              <a:t>restricted</a:t>
            </a:r>
            <a:r>
              <a:rPr lang="it-IT" sz="2400" dirty="0" smtClean="0"/>
              <a:t>);</a:t>
            </a:r>
          </a:p>
          <a:p>
            <a:r>
              <a:rPr lang="it-IT" sz="2400" dirty="0" err="1" smtClean="0"/>
              <a:t>useful</a:t>
            </a:r>
            <a:r>
              <a:rPr lang="it-IT" sz="2400" dirty="0" smtClean="0"/>
              <a:t> for </a:t>
            </a:r>
            <a:r>
              <a:rPr lang="it-IT" sz="2400" dirty="0" err="1" smtClean="0"/>
              <a:t>bandwidth-limited</a:t>
            </a:r>
            <a:r>
              <a:rPr lang="it-IT" sz="2400" dirty="0" smtClean="0"/>
              <a:t> </a:t>
            </a:r>
            <a:r>
              <a:rPr lang="it-IT" sz="2400" dirty="0" err="1" smtClean="0"/>
              <a:t>kernels</a:t>
            </a:r>
            <a:r>
              <a:rPr lang="it-IT" sz="2400" dirty="0" smtClean="0"/>
              <a:t> (</a:t>
            </a:r>
            <a:r>
              <a:rPr lang="it-IT" sz="2400" dirty="0" err="1" smtClean="0"/>
              <a:t>bandwidths</a:t>
            </a:r>
            <a:r>
              <a:rPr lang="it-IT" sz="2400" dirty="0" smtClean="0"/>
              <a:t> sum).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Constant Memory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323528" y="1700213"/>
            <a:ext cx="8424935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/>
            <a:r>
              <a:rPr lang="it-IT" sz="2400" dirty="0" err="1" smtClean="0"/>
              <a:t>Extremely</a:t>
            </a:r>
            <a:r>
              <a:rPr lang="it-IT" sz="2400" dirty="0" smtClean="0"/>
              <a:t> fast on-</a:t>
            </a:r>
            <a:r>
              <a:rPr lang="it-IT" sz="2400" dirty="0" err="1" smtClean="0"/>
              <a:t>board</a:t>
            </a:r>
            <a:r>
              <a:rPr lang="it-IT" sz="2400" dirty="0" smtClean="0"/>
              <a:t> </a:t>
            </a:r>
            <a:r>
              <a:rPr lang="it-IT" sz="2400" dirty="0" err="1" smtClean="0"/>
              <a:t>memory</a:t>
            </a:r>
            <a:r>
              <a:rPr lang="it-IT" sz="2400" dirty="0" smtClean="0"/>
              <a:t> area</a:t>
            </a:r>
          </a:p>
          <a:p>
            <a:pPr marL="342900" indent="-342900" eaLnBrk="1" hangingPunct="1"/>
            <a:r>
              <a:rPr lang="it-IT" sz="2400" dirty="0" smtClean="0"/>
              <a:t>Read </a:t>
            </a:r>
            <a:r>
              <a:rPr lang="it-IT" sz="2400" dirty="0" err="1" smtClean="0"/>
              <a:t>only</a:t>
            </a:r>
            <a:r>
              <a:rPr lang="it-IT" sz="2400" dirty="0" smtClean="0"/>
              <a:t>, must be set by the </a:t>
            </a:r>
            <a:r>
              <a:rPr lang="it-IT" sz="2400" dirty="0" err="1" smtClean="0"/>
              <a:t>host</a:t>
            </a:r>
            <a:endParaRPr lang="it-IT" sz="2400" dirty="0" smtClean="0"/>
          </a:p>
          <a:p>
            <a:pPr marL="342900" indent="-342900" eaLnBrk="1" hangingPunct="1"/>
            <a:endParaRPr lang="it-IT" sz="2400" dirty="0"/>
          </a:p>
          <a:p>
            <a:pPr marL="342900" indent="-342900" eaLnBrk="1" hangingPunct="1"/>
            <a:endParaRPr lang="en-US" sz="2400" dirty="0" smtClean="0"/>
          </a:p>
          <a:p>
            <a:pPr marL="342900" indent="-342900" eaLnBrk="1" hangingPunct="1"/>
            <a:r>
              <a:rPr lang="it-IT" sz="2400" dirty="0" smtClean="0"/>
              <a:t>64 KB, </a:t>
            </a:r>
            <a:r>
              <a:rPr lang="it-IT" sz="2400" dirty="0" err="1" smtClean="0"/>
              <a:t>cached</a:t>
            </a:r>
            <a:r>
              <a:rPr lang="it-IT" sz="2400" dirty="0" smtClean="0"/>
              <a:t> </a:t>
            </a:r>
            <a:r>
              <a:rPr lang="it-IT" sz="2400" dirty="0" err="1" smtClean="0"/>
              <a:t>reads</a:t>
            </a:r>
            <a:r>
              <a:rPr lang="it-IT" sz="2400" dirty="0" smtClean="0"/>
              <a:t> in a </a:t>
            </a:r>
            <a:r>
              <a:rPr lang="it-IT" sz="2400" dirty="0" err="1" smtClean="0"/>
              <a:t>dedicated</a:t>
            </a:r>
            <a:r>
              <a:rPr lang="it-IT" sz="2400" dirty="0" smtClean="0"/>
              <a:t> L1 (</a:t>
            </a:r>
            <a:r>
              <a:rPr lang="it-IT" sz="2400" dirty="0" err="1" smtClean="0"/>
              <a:t>register</a:t>
            </a:r>
            <a:r>
              <a:rPr lang="it-IT" sz="2400" dirty="0" smtClean="0"/>
              <a:t> </a:t>
            </a:r>
            <a:r>
              <a:rPr lang="it-IT" sz="2400" dirty="0" err="1" smtClean="0"/>
              <a:t>space</a:t>
            </a:r>
            <a:r>
              <a:rPr lang="it-IT" sz="2400" dirty="0" smtClean="0"/>
              <a:t>)</a:t>
            </a:r>
          </a:p>
          <a:p>
            <a:pPr marL="342900" indent="-342900" eaLnBrk="1" hangingPunct="1"/>
            <a:r>
              <a:rPr lang="it-IT" sz="2400" dirty="0" err="1" smtClean="0"/>
              <a:t>Coalesced</a:t>
            </a:r>
            <a:r>
              <a:rPr lang="it-IT" sz="2400" dirty="0" smtClean="0"/>
              <a:t> </a:t>
            </a:r>
            <a:r>
              <a:rPr lang="it-IT" sz="2400" dirty="0" err="1" smtClean="0"/>
              <a:t>access</a:t>
            </a:r>
            <a:r>
              <a:rPr lang="it-IT" sz="2400" dirty="0" smtClean="0"/>
              <a:t> </a:t>
            </a:r>
            <a:r>
              <a:rPr lang="it-IT" sz="2400" dirty="0" err="1" smtClean="0"/>
              <a:t>if</a:t>
            </a:r>
            <a:r>
              <a:rPr lang="it-IT" sz="2400" dirty="0" smtClean="0"/>
              <a:t>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threads</a:t>
            </a:r>
            <a:r>
              <a:rPr lang="it-IT" sz="2400" dirty="0" smtClean="0"/>
              <a:t> of a </a:t>
            </a:r>
            <a:r>
              <a:rPr lang="it-IT" sz="2400" dirty="0" err="1" smtClean="0"/>
              <a:t>warp</a:t>
            </a:r>
            <a:r>
              <a:rPr lang="it-IT" sz="2400" dirty="0" smtClean="0"/>
              <a:t> </a:t>
            </a:r>
            <a:r>
              <a:rPr lang="it-IT" sz="2400" dirty="0" err="1" smtClean="0"/>
              <a:t>read</a:t>
            </a:r>
            <a:r>
              <a:rPr lang="it-IT" sz="2400" dirty="0" smtClean="0"/>
              <a:t> the </a:t>
            </a:r>
            <a:r>
              <a:rPr lang="it-IT" sz="2400" dirty="0" err="1" smtClean="0"/>
              <a:t>same</a:t>
            </a:r>
            <a:r>
              <a:rPr lang="it-IT" sz="2400" dirty="0" smtClean="0"/>
              <a:t> </a:t>
            </a:r>
            <a:r>
              <a:rPr lang="it-IT" sz="2400" dirty="0" err="1" smtClean="0"/>
              <a:t>address</a:t>
            </a:r>
            <a:endParaRPr lang="it-IT" sz="2400" dirty="0" smtClean="0"/>
          </a:p>
          <a:p>
            <a:pPr marL="342900" indent="-342900" eaLnBrk="1" hangingPunct="1"/>
            <a:r>
              <a:rPr lang="it-IT" sz="2400" dirty="0" err="1" smtClean="0"/>
              <a:t>Useful</a:t>
            </a:r>
            <a:r>
              <a:rPr lang="it-IT" sz="2400" dirty="0" smtClean="0"/>
              <a:t> to off-</a:t>
            </a:r>
            <a:r>
              <a:rPr lang="it-IT" sz="2400" dirty="0" err="1" smtClean="0"/>
              <a:t>load</a:t>
            </a:r>
            <a:r>
              <a:rPr lang="it-IT" sz="2400" dirty="0" smtClean="0"/>
              <a:t> long </a:t>
            </a:r>
            <a:r>
              <a:rPr lang="it-IT" sz="2400" dirty="0" err="1" smtClean="0"/>
              <a:t>argument</a:t>
            </a:r>
            <a:r>
              <a:rPr lang="it-IT" sz="2400" dirty="0" smtClean="0"/>
              <a:t> </a:t>
            </a:r>
            <a:r>
              <a:rPr lang="it-IT" sz="2400" dirty="0" err="1" smtClean="0"/>
              <a:t>lists</a:t>
            </a:r>
            <a:r>
              <a:rPr lang="it-IT" sz="2400" dirty="0" smtClean="0"/>
              <a:t> from </a:t>
            </a:r>
            <a:r>
              <a:rPr lang="it-IT" sz="2400" dirty="0" err="1" smtClean="0"/>
              <a:t>shared</a:t>
            </a:r>
            <a:r>
              <a:rPr lang="it-IT" sz="2400" dirty="0" smtClean="0"/>
              <a:t> </a:t>
            </a:r>
            <a:r>
              <a:rPr lang="it-IT" sz="2400" dirty="0" err="1" smtClean="0"/>
              <a:t>memory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827584" y="4941168"/>
            <a:ext cx="763284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__device__ __constant__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parameters_t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it-IT" sz="1200" dirty="0" smtClean="0">
                <a:latin typeface="Courier New" pitchFamily="49" charset="0"/>
                <a:cs typeface="Courier New" pitchFamily="49" charset="0"/>
              </a:rPr>
            </a:b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__host__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copy_params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parameters_t*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host_args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</a:t>
            </a:r>
            <a:br>
              <a:rPr lang="it-IT" sz="1200" dirty="0" smtClean="0">
                <a:latin typeface="Courier New" pitchFamily="49" charset="0"/>
                <a:cs typeface="Courier New" pitchFamily="49" charset="0"/>
              </a:rPr>
            </a:b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it-IT" sz="1200" dirty="0" smtClean="0">
                <a:latin typeface="Courier New" pitchFamily="49" charset="0"/>
                <a:cs typeface="Courier New" pitchFamily="49" charset="0"/>
              </a:rPr>
            </a:b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   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cudaMemcpyToSymbol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(“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host_args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parameters_t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));</a:t>
            </a:r>
            <a:br>
              <a:rPr lang="it-IT" sz="1200" dirty="0" smtClean="0">
                <a:latin typeface="Courier New" pitchFamily="49" charset="0"/>
                <a:cs typeface="Courier New" pitchFamily="49" charset="0"/>
              </a:rPr>
            </a:b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it-IT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Registers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323528" y="2492896"/>
            <a:ext cx="8496943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 Just like CPU registers, access has no latency;</a:t>
            </a:r>
          </a:p>
          <a:p>
            <a:pPr eaLnBrk="1" hangingPunct="1"/>
            <a:r>
              <a:rPr lang="en-US" sz="2400" dirty="0" smtClean="0"/>
              <a:t> used for scalar data local to a thread;</a:t>
            </a:r>
          </a:p>
          <a:p>
            <a:pPr eaLnBrk="1" hangingPunct="1"/>
            <a:r>
              <a:rPr lang="en-US" sz="2400" dirty="0" smtClean="0"/>
              <a:t> taken by the compiler from the SM pool </a:t>
            </a:r>
            <a:r>
              <a:rPr lang="en-US" sz="2000" dirty="0" smtClean="0"/>
              <a:t>(32K for Fermi, 64K for </a:t>
            </a:r>
            <a:r>
              <a:rPr lang="en-US" sz="2000" dirty="0" err="1" smtClean="0"/>
              <a:t>Kepler</a:t>
            </a:r>
            <a:r>
              <a:rPr lang="en-US" sz="2000" dirty="0" smtClean="0"/>
              <a:t>)</a:t>
            </a:r>
            <a:r>
              <a:rPr lang="en-US" sz="2400" dirty="0" smtClean="0"/>
              <a:t> and statically allocated to each thread;</a:t>
            </a:r>
          </a:p>
          <a:p>
            <a:pPr eaLnBrk="1" hangingPunct="1"/>
            <a:r>
              <a:rPr lang="en-US" sz="2400" i="1" dirty="0" smtClean="0"/>
              <a:t> register pressure one of the most dangerous occupancy limiting factors.</a:t>
            </a:r>
          </a:p>
        </p:txBody>
      </p:sp>
    </p:spTree>
    <p:extLst>
      <p:ext uri="{BB962C8B-B14F-4D97-AF65-F5344CB8AC3E}">
        <p14:creationId xmlns:p14="http://schemas.microsoft.com/office/powerpoint/2010/main" val="42259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Registers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323528" y="1556792"/>
            <a:ext cx="8496943" cy="33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None/>
            </a:pPr>
            <a:r>
              <a:rPr lang="en-US" sz="2400" dirty="0" smtClean="0"/>
              <a:t>Some tips:</a:t>
            </a:r>
          </a:p>
          <a:p>
            <a:pPr eaLnBrk="1" hangingPunct="1"/>
            <a:r>
              <a:rPr lang="en-US" sz="2400" dirty="0" smtClean="0"/>
              <a:t> try to fold “stack” variables </a:t>
            </a:r>
            <a:r>
              <a:rPr lang="en-US" sz="2000" dirty="0" smtClean="0"/>
              <a:t>(it would be less useful on LLVM)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 try to offload data to shared memory;</a:t>
            </a:r>
          </a:p>
          <a:p>
            <a:pPr eaLnBrk="1" hangingPunct="1"/>
            <a:r>
              <a:rPr lang="en-US" sz="2400" dirty="0" smtClean="0"/>
              <a:t> use launch bounds to force the number of resident blocks;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 limit register usage via compiler option.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123728" y="3140968"/>
            <a:ext cx="4572000" cy="1348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#define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MAX_THREADS_PER_BLOCK 256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#define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MIN_BLOCKS_PER_MP     2</a:t>
            </a:r>
          </a:p>
          <a:p>
            <a:pPr>
              <a:buNone/>
            </a:pP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void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__launch_bounds__( MAX_THREADS_PER_BLOCK, MIN_BLOCKS_PER_MP )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my_kernel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int*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inArr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int*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outArr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) { … }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99592" y="5013176"/>
            <a:ext cx="7488832" cy="6278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nvcc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–Xptas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–v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mykernel.cu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ptxas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info    :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Compiling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entry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'_Z12my_kernelP9domain_t_'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'sm_20'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ptxas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info    :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Used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13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registers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8+16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bytes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smem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99592" y="5805264"/>
            <a:ext cx="7488832" cy="6278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nvcc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–-maxrregcount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10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–Xptas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–v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mykernel.cu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ptxas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info    :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Compiling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entry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'_Z12my_kernelP9domain_t_'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'sm_20'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ptxas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info    :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Used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10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registers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12+0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bytes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lmem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 8+16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bytes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smem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Local memory and caches</a:t>
            </a:r>
          </a:p>
        </p:txBody>
      </p:sp>
      <p:pic>
        <p:nvPicPr>
          <p:cNvPr id="1026" name="Picture 2" descr="C:\Documents and Settings\Federico Ficarelli\Documenti\Dropbox\Lezioni\GPGPU\figure\fermi_memory_hierarc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496175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0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Local memory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323528" y="2348880"/>
            <a:ext cx="8424935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 “Local” because it’s private on a per-thread basis;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 it’s actually a global area used to spill out data when SM runs out of resources;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addressing is resolved by the compiler;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cached (store only).</a:t>
            </a:r>
          </a:p>
        </p:txBody>
      </p:sp>
    </p:spTree>
    <p:extLst>
      <p:ext uri="{BB962C8B-B14F-4D97-AF65-F5344CB8AC3E}">
        <p14:creationId xmlns:p14="http://schemas.microsoft.com/office/powerpoint/2010/main" val="40650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Caches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323528" y="1700808"/>
            <a:ext cx="8424935" cy="493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 FERMI architecture introduces caching mechanisms </a:t>
            </a:r>
            <a:r>
              <a:rPr lang="en-US" sz="2400" dirty="0" smtClean="0"/>
              <a:t>for global </a:t>
            </a:r>
            <a:r>
              <a:rPr lang="en-US" sz="2400" dirty="0" smtClean="0"/>
              <a:t>memory accesses (constant and texture </a:t>
            </a:r>
            <a:r>
              <a:rPr lang="en-US" sz="2400" dirty="0"/>
              <a:t>a</a:t>
            </a:r>
            <a:r>
              <a:rPr lang="en-US" sz="2400" dirty="0" smtClean="0"/>
              <a:t>re </a:t>
            </a:r>
            <a:r>
              <a:rPr lang="en-US" sz="2400" dirty="0" smtClean="0"/>
              <a:t>cached since 1.0)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 L1: private to thread, virtual cache implemented into shared memory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L2: 768KB, grid-coherent, 25% better latency than DRAM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3645024"/>
            <a:ext cx="4680520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dirty="0" smtClean="0">
                <a:solidFill>
                  <a:srgbClr val="000000"/>
                </a:solidFill>
              </a:rPr>
              <a:t>// L1 = 48 KB</a:t>
            </a:r>
          </a:p>
          <a:p>
            <a:pPr>
              <a:buNone/>
            </a:pPr>
            <a:r>
              <a:rPr lang="it-IT" sz="1200" dirty="0" smtClean="0">
                <a:solidFill>
                  <a:srgbClr val="000000"/>
                </a:solidFill>
              </a:rPr>
              <a:t>// SH = 16 KB</a:t>
            </a:r>
          </a:p>
          <a:p>
            <a:pPr>
              <a:buNone/>
            </a:pPr>
            <a:r>
              <a:rPr lang="it-IT" sz="1200" dirty="0" err="1" smtClean="0">
                <a:solidFill>
                  <a:srgbClr val="000000"/>
                </a:solidFill>
              </a:rPr>
              <a:t>cudaFuncSetCacheConfig</a:t>
            </a:r>
            <a:r>
              <a:rPr lang="it-IT" sz="1200" dirty="0" smtClean="0">
                <a:solidFill>
                  <a:srgbClr val="000000"/>
                </a:solidFill>
              </a:rPr>
              <a:t>( </a:t>
            </a:r>
            <a:r>
              <a:rPr lang="it-IT" sz="1200" dirty="0" err="1" smtClean="0">
                <a:solidFill>
                  <a:srgbClr val="000000"/>
                </a:solidFill>
              </a:rPr>
              <a:t>kernel</a:t>
            </a:r>
            <a:r>
              <a:rPr lang="it-IT" sz="1200" dirty="0" smtClean="0">
                <a:solidFill>
                  <a:srgbClr val="000000"/>
                </a:solidFill>
              </a:rPr>
              <a:t>, cudaFuncCachePreferL1 );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0040" y="4293096"/>
            <a:ext cx="5076056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dirty="0" smtClean="0">
                <a:solidFill>
                  <a:srgbClr val="000000"/>
                </a:solidFill>
              </a:rPr>
              <a:t>// L1 = 16 KB</a:t>
            </a:r>
          </a:p>
          <a:p>
            <a:pPr>
              <a:buNone/>
            </a:pPr>
            <a:r>
              <a:rPr lang="it-IT" sz="1200" dirty="0" smtClean="0">
                <a:solidFill>
                  <a:srgbClr val="000000"/>
                </a:solidFill>
              </a:rPr>
              <a:t>// SH = 48 KB</a:t>
            </a:r>
          </a:p>
          <a:p>
            <a:pPr>
              <a:buNone/>
            </a:pPr>
            <a:r>
              <a:rPr lang="it-IT" sz="1200" dirty="0" err="1" smtClean="0">
                <a:solidFill>
                  <a:srgbClr val="000000"/>
                </a:solidFill>
              </a:rPr>
              <a:t>cudaFuncSetCacheConfig</a:t>
            </a:r>
            <a:r>
              <a:rPr lang="it-IT" sz="1200" dirty="0" smtClean="0">
                <a:solidFill>
                  <a:srgbClr val="000000"/>
                </a:solidFill>
              </a:rPr>
              <a:t>( </a:t>
            </a:r>
            <a:r>
              <a:rPr lang="it-IT" sz="1200" dirty="0" err="1" smtClean="0">
                <a:solidFill>
                  <a:srgbClr val="000000"/>
                </a:solidFill>
              </a:rPr>
              <a:t>kernel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 err="1" smtClean="0">
                <a:solidFill>
                  <a:srgbClr val="000000"/>
                </a:solidFill>
              </a:rPr>
              <a:t>cudaFuncCachePreferShared</a:t>
            </a:r>
            <a:r>
              <a:rPr lang="it-IT" sz="1200" dirty="0" smtClean="0">
                <a:solidFill>
                  <a:srgbClr val="000000"/>
                </a:solidFill>
              </a:rPr>
              <a:t> );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71592" y="3933056"/>
            <a:ext cx="3672408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dirty="0" smtClean="0">
                <a:solidFill>
                  <a:srgbClr val="000000"/>
                </a:solidFill>
              </a:rPr>
              <a:t>// </a:t>
            </a:r>
            <a:r>
              <a:rPr lang="it-IT" sz="1200" dirty="0" err="1" smtClean="0">
                <a:solidFill>
                  <a:srgbClr val="000000"/>
                </a:solidFill>
              </a:rPr>
              <a:t>Try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to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decrease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spilled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registers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eviction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from</a:t>
            </a:r>
            <a:r>
              <a:rPr lang="it-IT" sz="1200" dirty="0" smtClean="0">
                <a:solidFill>
                  <a:srgbClr val="000000"/>
                </a:solidFill>
              </a:rPr>
              <a:t> L1,</a:t>
            </a:r>
          </a:p>
          <a:p>
            <a:pPr>
              <a:buNone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// </a:t>
            </a:r>
            <a:r>
              <a:rPr lang="it-IT" sz="1200" dirty="0" err="1" smtClean="0">
                <a:solidFill>
                  <a:srgbClr val="000000"/>
                </a:solidFill>
                <a:cs typeface="Arial" pitchFamily="34" charset="0"/>
              </a:rPr>
              <a:t>disable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 L1 </a:t>
            </a:r>
            <a:r>
              <a:rPr lang="it-IT" sz="1200" dirty="0" err="1" smtClean="0">
                <a:solidFill>
                  <a:srgbClr val="000000"/>
                </a:solidFill>
                <a:cs typeface="Arial" pitchFamily="34" charset="0"/>
              </a:rPr>
              <a:t>caching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 global </a:t>
            </a:r>
            <a:r>
              <a:rPr lang="it-IT" sz="1200" dirty="0" err="1" smtClean="0">
                <a:solidFill>
                  <a:srgbClr val="000000"/>
                </a:solidFill>
                <a:cs typeface="Arial" pitchFamily="34" charset="0"/>
              </a:rPr>
              <a:t>memory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cs typeface="Arial" pitchFamily="34" charset="0"/>
              </a:rPr>
              <a:t>loads</a:t>
            </a:r>
            <a:endParaRPr lang="it-IT" sz="12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buNone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$ </a:t>
            </a:r>
            <a:r>
              <a:rPr lang="it-IT" sz="1200" dirty="0" err="1" smtClean="0">
                <a:solidFill>
                  <a:srgbClr val="000000"/>
                </a:solidFill>
                <a:cs typeface="Arial" pitchFamily="34" charset="0"/>
              </a:rPr>
              <a:t>nvcc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cs typeface="Arial" pitchFamily="34" charset="0"/>
              </a:rPr>
              <a:t>–Xptas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 –dlcm=cg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250" y="5073014"/>
            <a:ext cx="5557932" cy="6186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dirty="0" smtClean="0"/>
              <a:t>*Kepler </a:t>
            </a:r>
            <a:r>
              <a:rPr lang="it-IT" sz="1800" dirty="0" err="1" smtClean="0"/>
              <a:t>architecture</a:t>
            </a:r>
            <a:r>
              <a:rPr lang="it-IT" sz="1800" dirty="0" smtClean="0"/>
              <a:t> </a:t>
            </a:r>
            <a:r>
              <a:rPr lang="it-IT" sz="1800" dirty="0" err="1" smtClean="0"/>
              <a:t>introduced</a:t>
            </a:r>
            <a:r>
              <a:rPr lang="it-IT" sz="1800" dirty="0" smtClean="0"/>
              <a:t> some </a:t>
            </a:r>
            <a:r>
              <a:rPr lang="it-IT" sz="1800" dirty="0" err="1" smtClean="0"/>
              <a:t>improvements</a:t>
            </a:r>
            <a:r>
              <a:rPr lang="it-IT" sz="1800" dirty="0" smtClean="0"/>
              <a:t>:</a:t>
            </a:r>
          </a:p>
          <a:p>
            <a:pPr marL="285750" indent="-285750"/>
            <a:r>
              <a:rPr lang="it-IT" sz="1800" dirty="0" smtClean="0"/>
              <a:t>New 32 KB + 32 KB </a:t>
            </a:r>
            <a:r>
              <a:rPr lang="it-IT" sz="1800" dirty="0" err="1" smtClean="0"/>
              <a:t>partition</a:t>
            </a:r>
            <a:r>
              <a:rPr lang="it-IT" sz="1800" dirty="0" smtClean="0"/>
              <a:t> option</a:t>
            </a:r>
          </a:p>
        </p:txBody>
      </p:sp>
    </p:spTree>
    <p:extLst>
      <p:ext uri="{BB962C8B-B14F-4D97-AF65-F5344CB8AC3E}">
        <p14:creationId xmlns:p14="http://schemas.microsoft.com/office/powerpoint/2010/main" val="40650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200900" cy="792162"/>
          </a:xfrm>
        </p:spPr>
        <p:txBody>
          <a:bodyPr/>
          <a:lstStyle/>
          <a:p>
            <a:r>
              <a:rPr lang="it-IT" dirty="0" err="1" smtClean="0"/>
              <a:t>Execution</a:t>
            </a:r>
            <a:r>
              <a:rPr lang="it-IT" dirty="0" smtClean="0"/>
              <a:t> </a:t>
            </a:r>
            <a:r>
              <a:rPr lang="it-IT" dirty="0" err="1" smtClean="0"/>
              <a:t>Optimization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1125538"/>
            <a:ext cx="7200900" cy="574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Occupancy</a:t>
            </a:r>
            <a:endParaRPr lang="en-US" dirty="0"/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685800" y="4005064"/>
            <a:ext cx="7772400" cy="2243336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Keeping the hardware busy helps the warp scheduler to hide latencies.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E1865-0653-475F-B3C0-24BBC6B59C2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2780928"/>
            <a:ext cx="7704856" cy="10895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/>
              <a:t>The board’s occupancy is the ratio of active warps to the maximum number of warps supported on a multiprocessor.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Occupancy: constraints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539552" y="1879547"/>
            <a:ext cx="7920879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Every board’s resource can become an occupancy limiting factor:</a:t>
            </a:r>
          </a:p>
          <a:p>
            <a:pPr eaLnBrk="1" hangingPunct="1"/>
            <a:r>
              <a:rPr lang="en-US" sz="2400" dirty="0" smtClean="0"/>
              <a:t> shared memory;</a:t>
            </a:r>
          </a:p>
          <a:p>
            <a:pPr eaLnBrk="1" hangingPunct="1"/>
            <a:r>
              <a:rPr lang="en-US" sz="2400" dirty="0" smtClean="0"/>
              <a:t> g</a:t>
            </a:r>
            <a:r>
              <a:rPr lang="it-IT" sz="2400" dirty="0" err="1" smtClean="0"/>
              <a:t>rid</a:t>
            </a:r>
            <a:r>
              <a:rPr lang="it-IT" sz="2400" dirty="0" smtClean="0"/>
              <a:t> and </a:t>
            </a:r>
            <a:r>
              <a:rPr lang="it-IT" sz="2400" dirty="0" err="1" smtClean="0"/>
              <a:t>block</a:t>
            </a:r>
            <a:r>
              <a:rPr lang="it-IT" sz="2400" dirty="0" smtClean="0"/>
              <a:t> </a:t>
            </a:r>
            <a:r>
              <a:rPr lang="it-IT" sz="2400" dirty="0" err="1" smtClean="0"/>
              <a:t>sizes</a:t>
            </a:r>
            <a:r>
              <a:rPr lang="it-IT" sz="2400" dirty="0" smtClean="0"/>
              <a:t>;</a:t>
            </a:r>
            <a:endParaRPr lang="it-IT" sz="2400" dirty="0"/>
          </a:p>
          <a:p>
            <a:pPr eaLnBrk="1" hangingPunct="1">
              <a:buNone/>
            </a:pPr>
            <a:r>
              <a:rPr lang="it-IT" sz="2400" dirty="0" smtClean="0"/>
              <a:t>     </a:t>
            </a:r>
            <a:r>
              <a:rPr lang="it-IT" sz="2000" dirty="0" smtClean="0"/>
              <a:t>(</a:t>
            </a:r>
            <a:r>
              <a:rPr lang="it-IT" sz="2000" dirty="0" err="1" smtClean="0"/>
              <a:t>max</a:t>
            </a:r>
            <a:r>
              <a:rPr lang="it-IT" sz="2000" dirty="0" smtClean="0"/>
              <a:t> </a:t>
            </a:r>
            <a:r>
              <a:rPr lang="it-IT" sz="2000" dirty="0" err="1" smtClean="0"/>
              <a:t>threads</a:t>
            </a:r>
            <a:r>
              <a:rPr lang="it-IT" sz="2000" dirty="0" smtClean="0"/>
              <a:t> per SM/</a:t>
            </a:r>
            <a:r>
              <a:rPr lang="it-IT" sz="2000" dirty="0" err="1" smtClean="0"/>
              <a:t>max</a:t>
            </a:r>
            <a:r>
              <a:rPr lang="it-IT" sz="2000" dirty="0" smtClean="0"/>
              <a:t> </a:t>
            </a:r>
            <a:r>
              <a:rPr lang="it-IT" sz="2000" dirty="0" err="1" smtClean="0"/>
              <a:t>blocks</a:t>
            </a:r>
            <a:r>
              <a:rPr lang="it-IT" sz="2000" dirty="0" smtClean="0"/>
              <a:t> per SM)</a:t>
            </a:r>
            <a:endParaRPr lang="it-IT" sz="2400" dirty="0" smtClean="0"/>
          </a:p>
          <a:p>
            <a:pPr eaLnBrk="1" hangingPunct="1"/>
            <a:r>
              <a:rPr lang="it-IT" sz="2400" dirty="0" smtClean="0"/>
              <a:t> </a:t>
            </a:r>
            <a:r>
              <a:rPr lang="it-IT" sz="2400" dirty="0" err="1" smtClean="0"/>
              <a:t>used</a:t>
            </a:r>
            <a:r>
              <a:rPr lang="it-IT" sz="2400" dirty="0" smtClean="0"/>
              <a:t> (and </a:t>
            </a:r>
            <a:r>
              <a:rPr lang="it-IT" sz="2400" i="1" dirty="0" err="1" smtClean="0"/>
              <a:t>spilled</a:t>
            </a:r>
            <a:r>
              <a:rPr lang="it-IT" sz="2400" dirty="0" smtClean="0"/>
              <a:t>) </a:t>
            </a:r>
            <a:r>
              <a:rPr lang="it-IT" sz="2400" dirty="0" err="1" smtClean="0"/>
              <a:t>registers</a:t>
            </a:r>
            <a:endParaRPr lang="it-IT" sz="2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1835696" y="4797152"/>
            <a:ext cx="5670378" cy="5909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dirty="0"/>
              <a:t>Given an actual kernel configuration, is possible to predict the maximum </a:t>
            </a:r>
            <a:r>
              <a:rPr lang="en-US" sz="1800" i="1" dirty="0"/>
              <a:t>theoretical occupancy</a:t>
            </a:r>
            <a:r>
              <a:rPr lang="en-US" sz="1800" dirty="0"/>
              <a:t> allowed.</a:t>
            </a:r>
          </a:p>
        </p:txBody>
      </p:sp>
    </p:spTree>
    <p:extLst>
      <p:ext uri="{BB962C8B-B14F-4D97-AF65-F5344CB8AC3E}">
        <p14:creationId xmlns:p14="http://schemas.microsoft.com/office/powerpoint/2010/main" val="7627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err="1" smtClean="0"/>
              <a:t>Capability</a:t>
            </a:r>
            <a:endParaRPr lang="en-US" b="1" dirty="0" smtClean="0"/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539551" y="2132856"/>
            <a:ext cx="8064895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it-IT" sz="2400" dirty="0" smtClean="0"/>
              <a:t>The </a:t>
            </a:r>
            <a:r>
              <a:rPr lang="it-IT" sz="2400" i="1" dirty="0" err="1" smtClean="0"/>
              <a:t>version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tag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identifies</a:t>
            </a:r>
            <a:r>
              <a:rPr lang="it-IT" sz="2400" dirty="0" smtClean="0"/>
              <a:t>: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instructions</a:t>
            </a:r>
            <a:r>
              <a:rPr lang="it-IT" sz="2400" dirty="0" smtClean="0"/>
              <a:t> and </a:t>
            </a:r>
            <a:r>
              <a:rPr lang="it-IT" sz="2400" dirty="0" err="1" smtClean="0"/>
              <a:t>features</a:t>
            </a:r>
            <a:r>
              <a:rPr lang="it-IT" sz="2400" dirty="0" smtClean="0"/>
              <a:t> </a:t>
            </a:r>
            <a:r>
              <a:rPr lang="it-IT" sz="2400" dirty="0" err="1" smtClean="0"/>
              <a:t>supported</a:t>
            </a:r>
            <a:r>
              <a:rPr lang="it-IT" sz="2400" dirty="0" smtClean="0"/>
              <a:t> by the </a:t>
            </a:r>
            <a:r>
              <a:rPr lang="it-IT" sz="2400" dirty="0" err="1" smtClean="0"/>
              <a:t>board</a:t>
            </a:r>
            <a:r>
              <a:rPr lang="it-IT" sz="2400" dirty="0" smtClean="0"/>
              <a:t>;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coalescing</a:t>
            </a:r>
            <a:r>
              <a:rPr lang="it-IT" sz="2400" dirty="0" smtClean="0"/>
              <a:t> </a:t>
            </a:r>
            <a:r>
              <a:rPr lang="it-IT" sz="2400" dirty="0" err="1" smtClean="0"/>
              <a:t>rules</a:t>
            </a:r>
            <a:r>
              <a:rPr lang="it-IT" sz="2400" dirty="0" smtClean="0"/>
              <a:t>;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smtClean="0"/>
              <a:t>the </a:t>
            </a:r>
            <a:r>
              <a:rPr lang="it-IT" sz="2400" dirty="0" err="1" smtClean="0"/>
              <a:t>board’s</a:t>
            </a:r>
            <a:r>
              <a:rPr lang="it-IT" sz="2400" dirty="0" smtClean="0"/>
              <a:t> </a:t>
            </a:r>
            <a:r>
              <a:rPr lang="it-IT" sz="2400" dirty="0" err="1" smtClean="0"/>
              <a:t>resources</a:t>
            </a:r>
            <a:r>
              <a:rPr lang="it-IT" sz="2400" dirty="0" smtClean="0"/>
              <a:t> </a:t>
            </a:r>
            <a:r>
              <a:rPr lang="it-IT" sz="2400" dirty="0" err="1" smtClean="0"/>
              <a:t>constraints</a:t>
            </a:r>
            <a:r>
              <a:rPr lang="it-IT" sz="2400" dirty="0" smtClean="0"/>
              <a:t>;</a:t>
            </a:r>
          </a:p>
          <a:p>
            <a:pPr marL="342900" indent="-342900" eaLnBrk="1" hangingPunct="1">
              <a:lnSpc>
                <a:spcPct val="100000"/>
              </a:lnSpc>
            </a:pPr>
            <a:r>
              <a:rPr lang="it-IT" sz="2400" dirty="0" err="1" smtClean="0"/>
              <a:t>througput</a:t>
            </a:r>
            <a:r>
              <a:rPr lang="it-IT" sz="2400" dirty="0" smtClean="0"/>
              <a:t> of some </a:t>
            </a:r>
            <a:r>
              <a:rPr lang="it-IT" sz="2400" dirty="0" err="1" smtClean="0"/>
              <a:t>instructions</a:t>
            </a:r>
            <a:r>
              <a:rPr lang="it-IT" sz="2400" dirty="0" smtClean="0"/>
              <a:t> (hardware </a:t>
            </a:r>
            <a:r>
              <a:rPr lang="it-IT" sz="2400" dirty="0" err="1" smtClean="0"/>
              <a:t>implementation</a:t>
            </a:r>
            <a:r>
              <a:rPr lang="it-IT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61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Occupancy: block sizing tips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539552" y="2132856"/>
            <a:ext cx="8424936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None/>
            </a:pPr>
            <a:r>
              <a:rPr lang="it-IT" sz="2400" dirty="0" smtClean="0"/>
              <a:t>Some </a:t>
            </a:r>
            <a:r>
              <a:rPr lang="it-IT" sz="2400" dirty="0" err="1" smtClean="0"/>
              <a:t>experimentation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required</a:t>
            </a:r>
            <a:r>
              <a:rPr lang="it-IT" sz="2400" dirty="0" smtClean="0"/>
              <a:t>.</a:t>
            </a:r>
          </a:p>
          <a:p>
            <a:pPr eaLnBrk="1" hangingPunct="1">
              <a:buNone/>
            </a:pPr>
            <a:endParaRPr lang="it-IT" sz="2400" dirty="0" smtClean="0"/>
          </a:p>
          <a:p>
            <a:pPr eaLnBrk="1" hangingPunct="1">
              <a:buNone/>
            </a:pPr>
            <a:r>
              <a:rPr lang="it-IT" sz="2400" dirty="0" err="1" smtClean="0"/>
              <a:t>However</a:t>
            </a:r>
            <a:r>
              <a:rPr lang="it-IT" sz="2400" dirty="0" smtClean="0"/>
              <a:t> </a:t>
            </a:r>
            <a:r>
              <a:rPr lang="it-IT" sz="2400" dirty="0" err="1" smtClean="0"/>
              <a:t>there</a:t>
            </a:r>
            <a:r>
              <a:rPr lang="it-IT" sz="2400" dirty="0" smtClean="0"/>
              <a:t> are some </a:t>
            </a:r>
            <a:r>
              <a:rPr lang="it-IT" sz="2400" dirty="0" err="1" smtClean="0"/>
              <a:t>heuristic</a:t>
            </a:r>
            <a:r>
              <a:rPr lang="it-IT" sz="2400" dirty="0" smtClean="0"/>
              <a:t> </a:t>
            </a:r>
            <a:r>
              <a:rPr lang="it-IT" sz="2400" dirty="0" err="1" smtClean="0"/>
              <a:t>rules</a:t>
            </a:r>
            <a:r>
              <a:rPr lang="it-IT" sz="2400" dirty="0" smtClean="0"/>
              <a:t>:</a:t>
            </a:r>
          </a:p>
          <a:p>
            <a:pPr lvl="1" eaLnBrk="1" hangingPunct="1"/>
            <a:r>
              <a:rPr lang="it-IT" sz="2400" dirty="0" err="1" smtClean="0"/>
              <a:t>threads</a:t>
            </a:r>
            <a:r>
              <a:rPr lang="it-IT" sz="2400" dirty="0" smtClean="0"/>
              <a:t> per block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a </a:t>
            </a:r>
            <a:r>
              <a:rPr lang="it-IT" sz="2400" b="1" dirty="0" smtClean="0"/>
              <a:t>multiple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warp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size</a:t>
            </a:r>
            <a:r>
              <a:rPr lang="it-IT" sz="2400" dirty="0" smtClean="0"/>
              <a:t>;</a:t>
            </a:r>
          </a:p>
          <a:p>
            <a:pPr lvl="1" eaLnBrk="1" hangingPunct="1"/>
            <a:r>
              <a:rPr lang="it-IT" sz="2400" dirty="0" smtClean="0"/>
              <a:t>a minimum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b="1" dirty="0" smtClean="0"/>
              <a:t>64 </a:t>
            </a:r>
            <a:r>
              <a:rPr lang="it-IT" sz="2400" b="1" dirty="0" err="1" smtClean="0"/>
              <a:t>threads</a:t>
            </a:r>
            <a:r>
              <a:rPr lang="it-IT" sz="2400" b="1" dirty="0" smtClean="0"/>
              <a:t> per block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used</a:t>
            </a:r>
            <a:r>
              <a:rPr lang="it-IT" sz="2400" dirty="0" smtClean="0"/>
              <a:t>;</a:t>
            </a:r>
          </a:p>
          <a:p>
            <a:pPr lvl="1" eaLnBrk="1" hangingPunct="1"/>
            <a:r>
              <a:rPr lang="it-IT" sz="2400" b="1" dirty="0" smtClean="0"/>
              <a:t>128-256 </a:t>
            </a:r>
            <a:r>
              <a:rPr lang="it-IT" sz="2400" b="1" dirty="0" err="1" smtClean="0"/>
              <a:t>threads</a:t>
            </a:r>
            <a:r>
              <a:rPr lang="it-IT" sz="2400" b="1" dirty="0" smtClean="0"/>
              <a:t> per block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universally</a:t>
            </a:r>
            <a:r>
              <a:rPr lang="it-IT" sz="2400" dirty="0" smtClean="0"/>
              <a:t> </a:t>
            </a:r>
            <a:r>
              <a:rPr lang="it-IT" sz="2400" dirty="0" err="1" smtClean="0"/>
              <a:t>known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a </a:t>
            </a:r>
            <a:r>
              <a:rPr lang="it-IT" sz="2400" dirty="0" err="1" smtClean="0"/>
              <a:t>good</a:t>
            </a:r>
            <a:r>
              <a:rPr lang="it-IT" sz="2400" dirty="0" smtClean="0"/>
              <a:t> </a:t>
            </a:r>
            <a:r>
              <a:rPr lang="it-IT" sz="2400" dirty="0" err="1" smtClean="0"/>
              <a:t>starting</a:t>
            </a:r>
            <a:r>
              <a:rPr lang="it-IT" sz="2400" dirty="0" smtClean="0"/>
              <a:t> </a:t>
            </a:r>
            <a:r>
              <a:rPr lang="it-IT" sz="2400" dirty="0" err="1" smtClean="0"/>
              <a:t>point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further</a:t>
            </a:r>
            <a:r>
              <a:rPr lang="it-IT" sz="2400" dirty="0" smtClean="0"/>
              <a:t> </a:t>
            </a:r>
            <a:r>
              <a:rPr lang="it-IT" sz="2400" dirty="0" err="1" smtClean="0"/>
              <a:t>experimentation</a:t>
            </a:r>
            <a:r>
              <a:rPr lang="it-IT" sz="2400" dirty="0" smtClean="0"/>
              <a:t>;</a:t>
            </a:r>
          </a:p>
          <a:p>
            <a:pPr lvl="1" eaLnBrk="1" hangingPunct="1"/>
            <a:r>
              <a:rPr lang="it-IT" sz="2400" dirty="0" err="1" smtClean="0"/>
              <a:t>prefer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split</a:t>
            </a:r>
            <a:r>
              <a:rPr lang="it-IT" sz="2400" dirty="0" smtClean="0"/>
              <a:t> </a:t>
            </a:r>
            <a:r>
              <a:rPr lang="it-IT" sz="2400" b="1" dirty="0" err="1" smtClean="0"/>
              <a:t>very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large</a:t>
            </a:r>
            <a:r>
              <a:rPr lang="it-IT" sz="2400" dirty="0" smtClean="0"/>
              <a:t> </a:t>
            </a:r>
            <a:r>
              <a:rPr lang="it-IT" sz="2400" dirty="0" err="1" smtClean="0"/>
              <a:t>blocks</a:t>
            </a:r>
            <a:r>
              <a:rPr lang="it-IT" sz="2400" dirty="0" smtClean="0"/>
              <a:t> </a:t>
            </a:r>
            <a:r>
              <a:rPr lang="it-IT" sz="2400" dirty="0" err="1" smtClean="0"/>
              <a:t>into</a:t>
            </a:r>
            <a:r>
              <a:rPr lang="it-IT" sz="2400" dirty="0" smtClean="0"/>
              <a:t> </a:t>
            </a:r>
            <a:r>
              <a:rPr lang="it-IT" sz="2400" b="1" dirty="0" err="1" smtClean="0"/>
              <a:t>smaller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blocks</a:t>
            </a:r>
            <a:r>
              <a:rPr lang="it-IT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7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Kepler: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parallelism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4906962"/>
          </a:xfrm>
        </p:spPr>
        <p:txBody>
          <a:bodyPr/>
          <a:lstStyle/>
          <a:p>
            <a:r>
              <a:rPr lang="it-IT" sz="1800" dirty="0" err="1" smtClean="0"/>
              <a:t>One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biggest</a:t>
            </a:r>
            <a:r>
              <a:rPr lang="it-IT" sz="1800" dirty="0" smtClean="0"/>
              <a:t> CUDA </a:t>
            </a:r>
            <a:r>
              <a:rPr lang="it-IT" sz="1800" dirty="0" err="1" smtClean="0"/>
              <a:t>limitations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the </a:t>
            </a:r>
            <a:r>
              <a:rPr lang="it-IT" sz="1800" dirty="0" err="1" smtClean="0"/>
              <a:t>need</a:t>
            </a:r>
            <a:r>
              <a:rPr lang="it-IT" sz="1800" dirty="0" smtClean="0"/>
              <a:t> to </a:t>
            </a:r>
            <a:r>
              <a:rPr lang="it-IT" sz="1800" dirty="0" err="1" smtClean="0"/>
              <a:t>fit</a:t>
            </a:r>
            <a:r>
              <a:rPr lang="it-IT" sz="1800" dirty="0" smtClean="0"/>
              <a:t> a single </a:t>
            </a:r>
            <a:r>
              <a:rPr lang="it-IT" sz="1800" dirty="0" err="1" smtClean="0"/>
              <a:t>grid</a:t>
            </a:r>
            <a:r>
              <a:rPr lang="it-IT" sz="1800" dirty="0" smtClean="0"/>
              <a:t> </a:t>
            </a:r>
            <a:r>
              <a:rPr lang="it-IT" sz="1800" dirty="0" err="1" smtClean="0"/>
              <a:t>configuration</a:t>
            </a:r>
            <a:r>
              <a:rPr lang="it-IT" sz="1800" dirty="0" smtClean="0"/>
              <a:t> for the </a:t>
            </a:r>
            <a:r>
              <a:rPr lang="it-IT" sz="1800" dirty="0" err="1" smtClean="0"/>
              <a:t>whole</a:t>
            </a:r>
            <a:r>
              <a:rPr lang="it-IT" sz="1800" dirty="0" smtClean="0"/>
              <a:t> </a:t>
            </a:r>
            <a:r>
              <a:rPr lang="it-IT" sz="1800" dirty="0" err="1" smtClean="0"/>
              <a:t>kernel</a:t>
            </a:r>
            <a:r>
              <a:rPr lang="it-IT" sz="1800" dirty="0" smtClean="0"/>
              <a:t>.</a:t>
            </a:r>
          </a:p>
          <a:p>
            <a:endParaRPr lang="it-IT" sz="1800" dirty="0"/>
          </a:p>
          <a:p>
            <a:endParaRPr lang="it-IT" sz="1800" dirty="0" smtClean="0"/>
          </a:p>
          <a:p>
            <a:r>
              <a:rPr lang="it-IT" sz="1800" dirty="0" smtClean="0"/>
              <a:t>Kepler (in </a:t>
            </a:r>
            <a:r>
              <a:rPr lang="it-IT" sz="1800" dirty="0" err="1" smtClean="0"/>
              <a:t>addition</a:t>
            </a:r>
            <a:r>
              <a:rPr lang="it-IT" sz="1800" dirty="0" smtClean="0"/>
              <a:t> to CUDA 5.x) </a:t>
            </a:r>
            <a:r>
              <a:rPr lang="it-IT" sz="1800" dirty="0" err="1" smtClean="0"/>
              <a:t>introduced</a:t>
            </a:r>
            <a:r>
              <a:rPr lang="it-IT" sz="1800" dirty="0" smtClean="0"/>
              <a:t> </a:t>
            </a:r>
            <a:r>
              <a:rPr lang="it-IT" sz="1800" i="1" dirty="0" err="1" smtClean="0"/>
              <a:t>Dynamic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Parallelism</a:t>
            </a:r>
            <a:endParaRPr lang="it-IT" sz="1800" i="1" dirty="0" smtClean="0"/>
          </a:p>
          <a:p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enables</a:t>
            </a:r>
            <a:r>
              <a:rPr lang="it-IT" sz="1800" dirty="0" smtClean="0"/>
              <a:t> a global </a:t>
            </a:r>
            <a:r>
              <a:rPr lang="it-IT" sz="1800" dirty="0" err="1" smtClean="0"/>
              <a:t>kernel</a:t>
            </a:r>
            <a:r>
              <a:rPr lang="it-IT" sz="1800" dirty="0" smtClean="0"/>
              <a:t> to be </a:t>
            </a:r>
            <a:r>
              <a:rPr lang="it-IT" sz="1800" dirty="0" err="1" smtClean="0"/>
              <a:t>called</a:t>
            </a:r>
            <a:r>
              <a:rPr lang="it-IT" sz="1800" dirty="0" smtClean="0"/>
              <a:t> from </a:t>
            </a:r>
            <a:r>
              <a:rPr lang="it-IT" sz="1800" dirty="0" err="1" smtClean="0"/>
              <a:t>within</a:t>
            </a:r>
            <a:r>
              <a:rPr lang="it-IT" sz="1800" dirty="0" smtClean="0"/>
              <a:t> </a:t>
            </a:r>
            <a:r>
              <a:rPr lang="it-IT" sz="1800" dirty="0" err="1" smtClean="0"/>
              <a:t>another</a:t>
            </a:r>
            <a:r>
              <a:rPr lang="it-IT" sz="1800" dirty="0" smtClean="0"/>
              <a:t> </a:t>
            </a:r>
            <a:r>
              <a:rPr lang="it-IT" sz="1800" dirty="0" err="1" smtClean="0"/>
              <a:t>kernel</a:t>
            </a:r>
            <a:endParaRPr lang="it-IT" sz="1800" dirty="0" smtClean="0"/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child</a:t>
            </a:r>
            <a:r>
              <a:rPr lang="it-IT" sz="1800" dirty="0" smtClean="0"/>
              <a:t> </a:t>
            </a:r>
            <a:r>
              <a:rPr lang="it-IT" sz="1800" dirty="0" err="1" smtClean="0"/>
              <a:t>grid</a:t>
            </a:r>
            <a:r>
              <a:rPr lang="it-IT" sz="1800" dirty="0" smtClean="0"/>
              <a:t> can be </a:t>
            </a:r>
            <a:r>
              <a:rPr lang="it-IT" sz="1800" i="1" dirty="0" err="1" smtClean="0"/>
              <a:t>dynamically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sized</a:t>
            </a:r>
            <a:r>
              <a:rPr lang="it-IT" sz="1800" dirty="0" smtClean="0"/>
              <a:t> and </a:t>
            </a:r>
            <a:r>
              <a:rPr lang="it-IT" sz="1800" i="1" dirty="0" err="1" smtClean="0"/>
              <a:t>optionally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synchronized</a:t>
            </a:r>
            <a:endParaRPr lang="it-IT" sz="1800" i="1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www.cineca.it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7768" y="4121814"/>
            <a:ext cx="3438128" cy="1768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__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global__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ChildKernel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(void* data</a:t>
            </a: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){</a:t>
            </a:r>
          </a:p>
          <a:p>
            <a:pP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 //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Operate on </a:t>
            </a: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data</a:t>
            </a:r>
          </a:p>
          <a:p>
            <a:pP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} </a:t>
            </a:r>
          </a:p>
          <a:p>
            <a:pP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Courier New"/>
            </a:endParaRPr>
          </a:p>
          <a:p>
            <a:pP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Courier New"/>
              </a:rPr>
              <a:t>__global__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ParentKernel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(void *data</a:t>
            </a: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){</a:t>
            </a:r>
          </a:p>
          <a:p>
            <a:pP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ourier New"/>
              </a:rPr>
              <a:t>ChildKernel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&lt;&lt;&lt;16, 1&gt;&gt;&gt;(data</a:t>
            </a: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} </a:t>
            </a:r>
          </a:p>
          <a:p>
            <a:pP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Courier New"/>
            </a:endParaRPr>
          </a:p>
          <a:p>
            <a:pP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Courier New"/>
              </a:rPr>
              <a:t>// In Host </a:t>
            </a:r>
            <a:r>
              <a:rPr lang="en-US" sz="1100" dirty="0" smtClean="0">
                <a:solidFill>
                  <a:srgbClr val="000000"/>
                </a:solidFill>
                <a:latin typeface="Courier New"/>
              </a:rPr>
              <a:t>Code:</a:t>
            </a:r>
          </a:p>
          <a:p>
            <a:pPr>
              <a:buFont typeface="Wingdings" pitchFamily="2" charset="2"/>
              <a:buNone/>
            </a:pPr>
            <a:r>
              <a:rPr lang="en-US" sz="1100" dirty="0" err="1" smtClean="0">
                <a:solidFill>
                  <a:srgbClr val="000000"/>
                </a:solidFill>
                <a:latin typeface="Courier New"/>
              </a:rPr>
              <a:t>ParentKernel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&lt;&lt;&lt;256, 64&gt;&gt;(data); </a:t>
            </a:r>
            <a:endParaRPr lang="en-US" sz="1100" dirty="0">
              <a:solidFill>
                <a:srgbClr val="3D3C78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7768" y="1763710"/>
            <a:ext cx="8751114" cy="3416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1800" dirty="0" err="1" smtClean="0">
                <a:solidFill>
                  <a:srgbClr val="FFFFFF"/>
                </a:solidFill>
              </a:rPr>
              <a:t>If</a:t>
            </a:r>
            <a:r>
              <a:rPr lang="it-IT" sz="1800" dirty="0" smtClean="0">
                <a:solidFill>
                  <a:srgbClr val="FFFFFF"/>
                </a:solidFill>
              </a:rPr>
              <a:t> </a:t>
            </a:r>
            <a:r>
              <a:rPr lang="it-IT" sz="1800" dirty="0" err="1" smtClean="0">
                <a:solidFill>
                  <a:srgbClr val="FFFFFF"/>
                </a:solidFill>
              </a:rPr>
              <a:t>you</a:t>
            </a:r>
            <a:r>
              <a:rPr lang="it-IT" sz="1800" dirty="0" smtClean="0">
                <a:solidFill>
                  <a:srgbClr val="FFFFFF"/>
                </a:solidFill>
              </a:rPr>
              <a:t> </a:t>
            </a:r>
            <a:r>
              <a:rPr lang="it-IT" sz="1800" dirty="0" err="1" smtClean="0">
                <a:solidFill>
                  <a:srgbClr val="FFFFFF"/>
                </a:solidFill>
              </a:rPr>
              <a:t>need</a:t>
            </a:r>
            <a:r>
              <a:rPr lang="it-IT" sz="1800" dirty="0" smtClean="0">
                <a:solidFill>
                  <a:srgbClr val="FFFFFF"/>
                </a:solidFill>
              </a:rPr>
              <a:t> to </a:t>
            </a:r>
            <a:r>
              <a:rPr lang="it-IT" sz="1800" dirty="0" err="1" smtClean="0">
                <a:solidFill>
                  <a:srgbClr val="FFFFFF"/>
                </a:solidFill>
              </a:rPr>
              <a:t>reshape</a:t>
            </a:r>
            <a:r>
              <a:rPr lang="it-IT" sz="1800" dirty="0" smtClean="0">
                <a:solidFill>
                  <a:srgbClr val="FFFFFF"/>
                </a:solidFill>
              </a:rPr>
              <a:t> the </a:t>
            </a:r>
            <a:r>
              <a:rPr lang="it-IT" sz="1800" dirty="0" err="1" smtClean="0">
                <a:solidFill>
                  <a:srgbClr val="FFFFFF"/>
                </a:solidFill>
              </a:rPr>
              <a:t>grid</a:t>
            </a:r>
            <a:r>
              <a:rPr lang="it-IT" sz="1800" dirty="0" smtClean="0">
                <a:solidFill>
                  <a:srgbClr val="FFFFFF"/>
                </a:solidFill>
              </a:rPr>
              <a:t>, </a:t>
            </a:r>
            <a:r>
              <a:rPr lang="it-IT" sz="1800" dirty="0" err="1" smtClean="0">
                <a:solidFill>
                  <a:srgbClr val="FFFFFF"/>
                </a:solidFill>
              </a:rPr>
              <a:t>you</a:t>
            </a:r>
            <a:r>
              <a:rPr lang="it-IT" sz="1800" dirty="0" smtClean="0">
                <a:solidFill>
                  <a:srgbClr val="FFFFFF"/>
                </a:solidFill>
              </a:rPr>
              <a:t> </a:t>
            </a:r>
            <a:r>
              <a:rPr lang="it-IT" sz="1800" dirty="0" err="1" smtClean="0">
                <a:solidFill>
                  <a:srgbClr val="FFFFFF"/>
                </a:solidFill>
              </a:rPr>
              <a:t>have</a:t>
            </a:r>
            <a:r>
              <a:rPr lang="it-IT" sz="1800" dirty="0" smtClean="0">
                <a:solidFill>
                  <a:srgbClr val="FFFFFF"/>
                </a:solidFill>
              </a:rPr>
              <a:t> to </a:t>
            </a:r>
            <a:r>
              <a:rPr lang="it-IT" sz="1800" dirty="0" err="1" smtClean="0">
                <a:solidFill>
                  <a:srgbClr val="FFFFFF"/>
                </a:solidFill>
              </a:rPr>
              <a:t>resync</a:t>
            </a:r>
            <a:r>
              <a:rPr lang="it-IT" sz="1800" dirty="0" smtClean="0">
                <a:solidFill>
                  <a:srgbClr val="FFFFFF"/>
                </a:solidFill>
              </a:rPr>
              <a:t> back to </a:t>
            </a:r>
            <a:r>
              <a:rPr lang="it-IT" sz="1800" dirty="0" err="1" smtClean="0">
                <a:solidFill>
                  <a:srgbClr val="FFFFFF"/>
                </a:solidFill>
              </a:rPr>
              <a:t>host</a:t>
            </a:r>
            <a:r>
              <a:rPr lang="it-IT" sz="1800" dirty="0" smtClean="0">
                <a:solidFill>
                  <a:srgbClr val="FFFFFF"/>
                </a:solidFill>
              </a:rPr>
              <a:t> and split </a:t>
            </a:r>
            <a:r>
              <a:rPr lang="it-IT" sz="1800" dirty="0" err="1" smtClean="0">
                <a:solidFill>
                  <a:srgbClr val="FFFFFF"/>
                </a:solidFill>
              </a:rPr>
              <a:t>your</a:t>
            </a:r>
            <a:r>
              <a:rPr lang="it-IT" sz="1800" dirty="0" smtClean="0">
                <a:solidFill>
                  <a:srgbClr val="FFFFFF"/>
                </a:solidFill>
              </a:rPr>
              <a:t> code.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fficarelli\Dropbox\Lezioni\GPGPU\figure maggio 2012\dynamic parallel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532139"/>
            <a:ext cx="5148064" cy="30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Instructions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437970" y="1988840"/>
            <a:ext cx="845451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sz="2400" dirty="0" err="1" smtClean="0"/>
              <a:t>Arithmetic</a:t>
            </a:r>
            <a:r>
              <a:rPr lang="it-IT" sz="2400" dirty="0" smtClean="0"/>
              <a:t> </a:t>
            </a:r>
            <a:r>
              <a:rPr lang="it-IT" sz="2400" dirty="0" err="1" smtClean="0"/>
              <a:t>ops</a:t>
            </a:r>
            <a:r>
              <a:rPr lang="it-IT" sz="2400" dirty="0" smtClean="0"/>
              <a:t>:</a:t>
            </a:r>
          </a:p>
          <a:p>
            <a:pPr marL="342900" indent="-342900" eaLnBrk="1" hangingPunct="1"/>
            <a:r>
              <a:rPr lang="it-IT" sz="2400" dirty="0" err="1" smtClean="0"/>
              <a:t>prefer</a:t>
            </a:r>
            <a:r>
              <a:rPr lang="it-IT" sz="2400" dirty="0" smtClean="0"/>
              <a:t> </a:t>
            </a:r>
            <a:r>
              <a:rPr lang="it-IT" sz="2400" dirty="0" err="1" smtClean="0"/>
              <a:t>integer</a:t>
            </a:r>
            <a:r>
              <a:rPr lang="it-IT" sz="2400" dirty="0" smtClean="0"/>
              <a:t> </a:t>
            </a:r>
            <a:r>
              <a:rPr lang="it-IT" sz="2400" dirty="0" err="1" smtClean="0"/>
              <a:t>shift</a:t>
            </a:r>
            <a:r>
              <a:rPr lang="it-IT" sz="2400" dirty="0" smtClean="0"/>
              <a:t> </a:t>
            </a:r>
            <a:r>
              <a:rPr lang="it-IT" sz="2400" dirty="0" err="1" smtClean="0"/>
              <a:t>operators</a:t>
            </a:r>
            <a:r>
              <a:rPr lang="it-IT" sz="2400" dirty="0" smtClean="0"/>
              <a:t> </a:t>
            </a:r>
            <a:r>
              <a:rPr lang="it-IT" sz="2400" dirty="0" err="1" smtClean="0"/>
              <a:t>instead</a:t>
            </a:r>
            <a:r>
              <a:rPr lang="it-IT" sz="2400" dirty="0" smtClean="0"/>
              <a:t> of </a:t>
            </a:r>
            <a:r>
              <a:rPr lang="it-IT" sz="2400" dirty="0" err="1" smtClean="0"/>
              <a:t>division</a:t>
            </a:r>
            <a:r>
              <a:rPr lang="it-IT" sz="2400" dirty="0" smtClean="0"/>
              <a:t> and modulo </a:t>
            </a:r>
            <a:r>
              <a:rPr lang="it-IT" sz="2000" dirty="0" smtClean="0"/>
              <a:t>(</a:t>
            </a:r>
            <a:r>
              <a:rPr lang="it-IT" sz="2000" dirty="0" err="1" smtClean="0"/>
              <a:t>would</a:t>
            </a:r>
            <a:r>
              <a:rPr lang="it-IT" sz="2000" dirty="0" smtClean="0"/>
              <a:t> be </a:t>
            </a:r>
            <a:r>
              <a:rPr lang="it-IT" sz="2000" dirty="0" err="1" smtClean="0"/>
              <a:t>less</a:t>
            </a:r>
            <a:r>
              <a:rPr lang="it-IT" sz="2000" dirty="0" smtClean="0"/>
              <a:t> </a:t>
            </a:r>
            <a:r>
              <a:rPr lang="it-IT" sz="2000" dirty="0" err="1" smtClean="0"/>
              <a:t>useful</a:t>
            </a:r>
            <a:r>
              <a:rPr lang="it-IT" sz="2000" dirty="0" smtClean="0"/>
              <a:t> with LLVM)</a:t>
            </a:r>
            <a:r>
              <a:rPr lang="it-IT" sz="2400" dirty="0" smtClean="0"/>
              <a:t>;</a:t>
            </a:r>
          </a:p>
          <a:p>
            <a:pPr marL="342900" indent="-342900" eaLnBrk="1" hangingPunct="1"/>
            <a:r>
              <a:rPr lang="it-IT" sz="2400" dirty="0" err="1" smtClean="0"/>
              <a:t>beware</a:t>
            </a:r>
            <a:r>
              <a:rPr lang="it-IT" sz="2400" dirty="0" smtClean="0"/>
              <a:t> of </a:t>
            </a:r>
            <a:r>
              <a:rPr lang="it-IT" sz="2000" dirty="0" smtClean="0"/>
              <a:t>(</a:t>
            </a:r>
            <a:r>
              <a:rPr lang="it-IT" sz="2000" dirty="0" err="1" smtClean="0"/>
              <a:t>implicit</a:t>
            </a:r>
            <a:r>
              <a:rPr lang="it-IT" sz="2000" dirty="0" smtClean="0"/>
              <a:t>)</a:t>
            </a:r>
            <a:r>
              <a:rPr lang="it-IT" sz="2400" dirty="0" smtClean="0"/>
              <a:t> </a:t>
            </a:r>
            <a:r>
              <a:rPr lang="it-IT" sz="2400" dirty="0" err="1" smtClean="0"/>
              <a:t>casts</a:t>
            </a:r>
            <a:r>
              <a:rPr lang="it-IT" sz="2400" dirty="0"/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expensive</a:t>
            </a:r>
            <a:r>
              <a:rPr lang="it-IT" sz="2000" dirty="0" smtClean="0"/>
              <a:t>)</a:t>
            </a:r>
            <a:r>
              <a:rPr lang="it-IT" sz="2400" dirty="0" smtClean="0"/>
              <a:t>;</a:t>
            </a:r>
          </a:p>
          <a:p>
            <a:pPr marL="342900" indent="-342900" eaLnBrk="1" hangingPunct="1"/>
            <a:r>
              <a:rPr lang="it-IT" sz="2400" dirty="0"/>
              <a:t>u</a:t>
            </a:r>
            <a:r>
              <a:rPr lang="it-IT" sz="2400" dirty="0" smtClean="0"/>
              <a:t>se </a:t>
            </a:r>
            <a:r>
              <a:rPr lang="it-IT" sz="2400" dirty="0" err="1" smtClean="0"/>
              <a:t>intrinsics</a:t>
            </a:r>
            <a:r>
              <a:rPr lang="it-IT" sz="2400" dirty="0" smtClean="0"/>
              <a:t> for </a:t>
            </a:r>
            <a:r>
              <a:rPr lang="it-IT" sz="2400" dirty="0" err="1" smtClean="0"/>
              <a:t>trascendental</a:t>
            </a:r>
            <a:r>
              <a:rPr lang="it-IT" sz="2400" dirty="0" smtClean="0"/>
              <a:t> </a:t>
            </a:r>
            <a:r>
              <a:rPr lang="it-IT" sz="2400" dirty="0" err="1" smtClean="0"/>
              <a:t>functions</a:t>
            </a:r>
            <a:r>
              <a:rPr lang="it-IT" sz="2400" dirty="0" smtClean="0"/>
              <a:t> </a:t>
            </a:r>
            <a:r>
              <a:rPr lang="it-IT" sz="2400" dirty="0" err="1" smtClean="0"/>
              <a:t>where</a:t>
            </a:r>
            <a:r>
              <a:rPr lang="it-IT" sz="2400" dirty="0" smtClean="0"/>
              <a:t> </a:t>
            </a:r>
            <a:r>
              <a:rPr lang="it-IT" sz="2400" dirty="0" err="1" smtClean="0"/>
              <a:t>possible</a:t>
            </a:r>
            <a:r>
              <a:rPr lang="it-IT" sz="2400" dirty="0" smtClean="0"/>
              <a:t>;</a:t>
            </a:r>
          </a:p>
          <a:p>
            <a:pPr marL="342900" indent="-342900" eaLnBrk="1" hangingPunct="1"/>
            <a:r>
              <a:rPr lang="it-IT" sz="2400" dirty="0" err="1" smtClean="0"/>
              <a:t>try</a:t>
            </a:r>
            <a:r>
              <a:rPr lang="it-IT" sz="2400" dirty="0" smtClean="0"/>
              <a:t> the fast </a:t>
            </a:r>
            <a:r>
              <a:rPr lang="it-IT" sz="2400" dirty="0" err="1" smtClean="0"/>
              <a:t>math</a:t>
            </a:r>
            <a:r>
              <a:rPr lang="it-IT" sz="2400" dirty="0" smtClean="0"/>
              <a:t> </a:t>
            </a:r>
            <a:r>
              <a:rPr lang="it-IT" sz="2400" dirty="0" err="1" smtClean="0"/>
              <a:t>implementation</a:t>
            </a:r>
            <a:r>
              <a:rPr lang="it-IT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0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/>
              <a:t>Capability</a:t>
            </a:r>
            <a:r>
              <a:rPr lang="it-IT" sz="2800" dirty="0" smtClean="0"/>
              <a:t>: </a:t>
            </a:r>
            <a:r>
              <a:rPr lang="it-IT" sz="2800" dirty="0" err="1" smtClean="0"/>
              <a:t>instruction</a:t>
            </a:r>
            <a:r>
              <a:rPr lang="it-IT" sz="2800" dirty="0" smtClean="0"/>
              <a:t> </a:t>
            </a:r>
            <a:r>
              <a:rPr lang="it-IT" sz="2800" dirty="0" err="1" smtClean="0"/>
              <a:t>throughput</a:t>
            </a:r>
            <a:endParaRPr lang="en-US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122" name="Picture 2" descr="C:\Users\fficarelli\Dropbox\Lezioni\GPGPU\figure maggio 2012\instruction through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049902"/>
            <a:ext cx="5475842" cy="56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 rot="16200000">
            <a:off x="6535173" y="3780219"/>
            <a:ext cx="2108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err="1" smtClean="0">
                <a:latin typeface="Courier New" pitchFamily="49" charset="0"/>
                <a:cs typeface="Courier New" pitchFamily="49" charset="0"/>
              </a:rPr>
              <a:t>instructions</a:t>
            </a:r>
            <a:r>
              <a:rPr lang="it-IT" sz="10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it-IT" sz="1000" dirty="0" err="1" smtClean="0">
                <a:latin typeface="Courier New" pitchFamily="49" charset="0"/>
                <a:cs typeface="Courier New" pitchFamily="49" charset="0"/>
              </a:rPr>
              <a:t>cycle</a:t>
            </a:r>
            <a:r>
              <a:rPr lang="it-IT" sz="10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it-IT" sz="1000" dirty="0" err="1" smtClean="0">
                <a:latin typeface="Courier New" pitchFamily="49" charset="0"/>
                <a:cs typeface="Courier New" pitchFamily="49" charset="0"/>
              </a:rPr>
              <a:t>sm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reccia a destra 2"/>
          <p:cNvSpPr/>
          <p:nvPr/>
        </p:nvSpPr>
        <p:spPr bwMode="auto">
          <a:xfrm>
            <a:off x="1259632" y="5877272"/>
            <a:ext cx="648072" cy="32100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ccia a destra 8"/>
          <p:cNvSpPr/>
          <p:nvPr/>
        </p:nvSpPr>
        <p:spPr bwMode="auto">
          <a:xfrm>
            <a:off x="1259632" y="3107992"/>
            <a:ext cx="648072" cy="32100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1259632" y="3645024"/>
            <a:ext cx="648072" cy="32100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Control Flow</a:t>
            </a: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467544" y="1700213"/>
            <a:ext cx="8136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sz="2000" dirty="0" err="1" smtClean="0"/>
              <a:t>Different</a:t>
            </a:r>
            <a:r>
              <a:rPr lang="it-IT" sz="2000" dirty="0" smtClean="0"/>
              <a:t> </a:t>
            </a:r>
            <a:r>
              <a:rPr lang="it-IT" sz="2000" dirty="0" err="1" smtClean="0"/>
              <a:t>execution</a:t>
            </a:r>
            <a:r>
              <a:rPr lang="it-IT" sz="2000" dirty="0" smtClean="0"/>
              <a:t> </a:t>
            </a:r>
            <a:r>
              <a:rPr lang="it-IT" sz="2000" dirty="0" err="1" smtClean="0"/>
              <a:t>paths</a:t>
            </a:r>
            <a:r>
              <a:rPr lang="it-IT" sz="2000" dirty="0" smtClean="0"/>
              <a:t> inside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warp</a:t>
            </a:r>
            <a:r>
              <a:rPr lang="it-IT" sz="2000" dirty="0" smtClean="0"/>
              <a:t> are </a:t>
            </a:r>
            <a:r>
              <a:rPr lang="it-IT" sz="2000" dirty="0" err="1" smtClean="0"/>
              <a:t>managed</a:t>
            </a:r>
            <a:r>
              <a:rPr lang="it-IT" sz="2000" dirty="0" smtClean="0"/>
              <a:t> by the </a:t>
            </a:r>
            <a:r>
              <a:rPr lang="it-IT" sz="2000" dirty="0" err="1" smtClean="0"/>
              <a:t>predication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mechanism</a:t>
            </a:r>
            <a:r>
              <a:rPr lang="it-IT" sz="2000" dirty="0"/>
              <a:t> </a:t>
            </a:r>
            <a:r>
              <a:rPr lang="it-IT" sz="2000" dirty="0" smtClean="0"/>
              <a:t>and </a:t>
            </a:r>
            <a:r>
              <a:rPr lang="it-IT" sz="2000" dirty="0" err="1" smtClean="0"/>
              <a:t>lead</a:t>
            </a:r>
            <a:r>
              <a:rPr lang="it-IT" sz="2000" dirty="0" smtClean="0"/>
              <a:t> to </a:t>
            </a:r>
            <a:r>
              <a:rPr lang="it-IT" sz="2000" dirty="0" err="1" smtClean="0"/>
              <a:t>thread</a:t>
            </a:r>
            <a:r>
              <a:rPr lang="it-IT" sz="2000" dirty="0" smtClean="0"/>
              <a:t> </a:t>
            </a:r>
            <a:r>
              <a:rPr lang="it-IT" sz="2000" dirty="0" err="1" smtClean="0"/>
              <a:t>divergence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2708920"/>
            <a:ext cx="1944216" cy="258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dirty="0" err="1" smtClean="0">
                <a:solidFill>
                  <a:srgbClr val="000000"/>
                </a:solidFill>
              </a:rPr>
              <a:t>if</a:t>
            </a:r>
            <a:r>
              <a:rPr lang="it-IT" sz="1200" dirty="0" smtClean="0">
                <a:solidFill>
                  <a:srgbClr val="000000"/>
                </a:solidFill>
              </a:rPr>
              <a:t> ( </a:t>
            </a:r>
            <a:r>
              <a:rPr lang="it-IT" sz="1200" dirty="0" err="1" smtClean="0">
                <a:solidFill>
                  <a:srgbClr val="000000"/>
                </a:solidFill>
              </a:rPr>
              <a:t>threadIdx.x</a:t>
            </a:r>
            <a:r>
              <a:rPr lang="it-IT" sz="1200" dirty="0" smtClean="0">
                <a:solidFill>
                  <a:srgbClr val="000000"/>
                </a:solidFill>
              </a:rPr>
              <a:t> == 0 ) {…}</a:t>
            </a: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467791" y="4222829"/>
            <a:ext cx="813665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/>
            <a:r>
              <a:rPr lang="it-IT" sz="2000" dirty="0" err="1" smtClean="0"/>
              <a:t>Minimize</a:t>
            </a:r>
            <a:r>
              <a:rPr lang="it-IT" sz="2000" dirty="0" smtClean="0"/>
              <a:t> the </a:t>
            </a:r>
            <a:r>
              <a:rPr lang="it-IT" sz="2000" dirty="0" err="1" smtClean="0"/>
              <a:t>number</a:t>
            </a:r>
            <a:r>
              <a:rPr lang="it-IT" sz="2000" dirty="0" smtClean="0"/>
              <a:t> of </a:t>
            </a:r>
            <a:r>
              <a:rPr lang="it-IT" sz="2000" dirty="0" err="1" smtClean="0"/>
              <a:t>execution</a:t>
            </a:r>
            <a:r>
              <a:rPr lang="it-IT" sz="2000" dirty="0" smtClean="0"/>
              <a:t> </a:t>
            </a:r>
            <a:r>
              <a:rPr lang="it-IT" sz="2000" dirty="0" err="1" smtClean="0"/>
              <a:t>branches</a:t>
            </a:r>
            <a:r>
              <a:rPr lang="it-IT" sz="2000" dirty="0" smtClean="0"/>
              <a:t> inside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warp</a:t>
            </a:r>
            <a:r>
              <a:rPr lang="it-IT" sz="2000" dirty="0" smtClean="0"/>
              <a:t>;</a:t>
            </a:r>
          </a:p>
          <a:p>
            <a:pPr marL="342900" indent="-342900" eaLnBrk="1" hangingPunct="1"/>
            <a:r>
              <a:rPr lang="it-IT" sz="2000" dirty="0" err="1" smtClean="0"/>
              <a:t>make</a:t>
            </a:r>
            <a:r>
              <a:rPr lang="it-IT" sz="2000" dirty="0" smtClean="0"/>
              <a:t> the compiler’s life </a:t>
            </a:r>
            <a:r>
              <a:rPr lang="it-IT" sz="2000" dirty="0" err="1" smtClean="0"/>
              <a:t>easier</a:t>
            </a:r>
            <a:r>
              <a:rPr lang="it-IT" sz="2000" dirty="0" smtClean="0"/>
              <a:t> by </a:t>
            </a:r>
            <a:r>
              <a:rPr lang="it-IT" sz="2000" u="sng" dirty="0" err="1" smtClean="0"/>
              <a:t>unrolling</a:t>
            </a:r>
            <a:r>
              <a:rPr lang="it-IT" sz="2000" dirty="0" smtClean="0"/>
              <a:t> </a:t>
            </a:r>
            <a:r>
              <a:rPr lang="it-IT" sz="2000" dirty="0" err="1" smtClean="0"/>
              <a:t>loops</a:t>
            </a:r>
            <a:r>
              <a:rPr lang="it-IT" sz="2000" dirty="0" smtClean="0"/>
              <a:t> </a:t>
            </a:r>
            <a:r>
              <a:rPr lang="it-IT" sz="1800" dirty="0" smtClean="0"/>
              <a:t>(</a:t>
            </a:r>
            <a:r>
              <a:rPr lang="it-IT" sz="1800" dirty="0" err="1" smtClean="0"/>
              <a:t>hand-coded</a:t>
            </a:r>
            <a:r>
              <a:rPr lang="it-IT" sz="1800" dirty="0" smtClean="0"/>
              <a:t>, </a:t>
            </a:r>
            <a:r>
              <a:rPr lang="it-IT" sz="1800" dirty="0" err="1" smtClean="0"/>
              <a:t>pragma</a:t>
            </a:r>
            <a:r>
              <a:rPr lang="it-IT" sz="1800" dirty="0" smtClean="0"/>
              <a:t> or option)</a:t>
            </a:r>
            <a:r>
              <a:rPr lang="it-IT" sz="2000" dirty="0" smtClean="0"/>
              <a:t>;</a:t>
            </a:r>
          </a:p>
          <a:p>
            <a:pPr marL="342900" indent="-342900" eaLnBrk="1" hangingPunct="1"/>
            <a:r>
              <a:rPr lang="it-IT" sz="2000" dirty="0" smtClean="0"/>
              <a:t>use </a:t>
            </a:r>
            <a:r>
              <a:rPr lang="it-IT" sz="2000" dirty="0" err="1" smtClean="0"/>
              <a:t>signed</a:t>
            </a:r>
            <a:r>
              <a:rPr lang="it-IT" sz="2000" dirty="0" smtClean="0"/>
              <a:t> </a:t>
            </a:r>
            <a:r>
              <a:rPr lang="it-IT" sz="2000" dirty="0" err="1" smtClean="0"/>
              <a:t>counters</a:t>
            </a:r>
            <a:r>
              <a:rPr lang="it-IT" sz="2000" dirty="0" smtClean="0"/>
              <a:t> for </a:t>
            </a:r>
            <a:r>
              <a:rPr lang="it-IT" sz="2000" dirty="0" err="1" smtClean="0"/>
              <a:t>loops</a:t>
            </a:r>
            <a:r>
              <a:rPr lang="it-IT" sz="2000" dirty="0" smtClean="0"/>
              <a:t> </a:t>
            </a:r>
            <a:r>
              <a:rPr lang="it-IT" sz="1800" dirty="0" smtClean="0"/>
              <a:t>(</a:t>
            </a:r>
            <a:r>
              <a:rPr lang="it-IT" sz="1800" dirty="0" err="1" smtClean="0"/>
              <a:t>would</a:t>
            </a:r>
            <a:r>
              <a:rPr lang="it-IT" sz="1800" dirty="0" smtClean="0"/>
              <a:t> be </a:t>
            </a:r>
            <a:r>
              <a:rPr lang="it-IT" sz="1800" dirty="0" err="1" smtClean="0"/>
              <a:t>less</a:t>
            </a:r>
            <a:r>
              <a:rPr lang="it-IT" sz="1800" dirty="0" smtClean="0"/>
              <a:t> </a:t>
            </a:r>
            <a:r>
              <a:rPr lang="it-IT" sz="1800" dirty="0" err="1" smtClean="0"/>
              <a:t>useful</a:t>
            </a:r>
            <a:r>
              <a:rPr lang="it-IT" sz="1800" dirty="0" smtClean="0"/>
              <a:t> with LLVM)</a:t>
            </a:r>
            <a:r>
              <a:rPr lang="it-IT" sz="2000" dirty="0" smtClean="0"/>
              <a:t>;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2708920"/>
            <a:ext cx="1944216" cy="4431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dirty="0" err="1" smtClean="0">
                <a:solidFill>
                  <a:srgbClr val="000000"/>
                </a:solidFill>
              </a:rPr>
              <a:t>if</a:t>
            </a:r>
            <a:r>
              <a:rPr lang="it-IT" sz="1200" dirty="0" smtClean="0">
                <a:solidFill>
                  <a:srgbClr val="000000"/>
                </a:solidFill>
              </a:rPr>
              <a:t> ( </a:t>
            </a:r>
            <a:r>
              <a:rPr lang="it-IT" sz="1200" dirty="0" err="1" smtClean="0">
                <a:solidFill>
                  <a:srgbClr val="000000"/>
                </a:solidFill>
              </a:rPr>
              <a:t>threadIdx.x</a:t>
            </a:r>
            <a:r>
              <a:rPr lang="it-IT" sz="1200" dirty="0" smtClean="0">
                <a:solidFill>
                  <a:srgbClr val="000000"/>
                </a:solidFill>
              </a:rPr>
              <a:t> == 0 ) {…}</a:t>
            </a:r>
          </a:p>
          <a:p>
            <a:pPr>
              <a:buNone/>
            </a:pPr>
            <a:r>
              <a:rPr lang="it-IT" sz="1200" dirty="0" smtClean="0">
                <a:solidFill>
                  <a:srgbClr val="000000"/>
                </a:solidFill>
              </a:rPr>
              <a:t>else {…}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64088" y="2697770"/>
            <a:ext cx="2304256" cy="4431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dirty="0" err="1" smtClean="0">
                <a:solidFill>
                  <a:srgbClr val="000000"/>
                </a:solidFill>
              </a:rPr>
              <a:t>if</a:t>
            </a:r>
            <a:r>
              <a:rPr lang="it-IT" sz="1200" dirty="0" smtClean="0">
                <a:solidFill>
                  <a:srgbClr val="000000"/>
                </a:solidFill>
              </a:rPr>
              <a:t> ( </a:t>
            </a:r>
            <a:r>
              <a:rPr lang="it-IT" sz="1200" dirty="0" err="1" smtClean="0">
                <a:solidFill>
                  <a:srgbClr val="000000"/>
                </a:solidFill>
              </a:rPr>
              <a:t>threadIdx.x</a:t>
            </a:r>
            <a:r>
              <a:rPr lang="it-IT" sz="1200" dirty="0" smtClean="0">
                <a:solidFill>
                  <a:srgbClr val="000000"/>
                </a:solidFill>
              </a:rPr>
              <a:t> == 0 ) {…}</a:t>
            </a:r>
          </a:p>
          <a:p>
            <a:pPr>
              <a:buNone/>
            </a:pPr>
            <a:r>
              <a:rPr lang="it-IT" sz="1200" dirty="0" smtClean="0">
                <a:solidFill>
                  <a:srgbClr val="000000"/>
                </a:solidFill>
              </a:rPr>
              <a:t>else  </a:t>
            </a:r>
            <a:r>
              <a:rPr lang="it-IT" sz="1200" dirty="0" err="1" smtClean="0">
                <a:solidFill>
                  <a:srgbClr val="000000"/>
                </a:solidFill>
              </a:rPr>
              <a:t>if</a:t>
            </a:r>
            <a:r>
              <a:rPr lang="it-IT" sz="1200" dirty="0" smtClean="0">
                <a:solidFill>
                  <a:srgbClr val="000000"/>
                </a:solidFill>
              </a:rPr>
              <a:t> (</a:t>
            </a:r>
            <a:r>
              <a:rPr lang="it-IT" sz="1200" dirty="0" err="1" smtClean="0">
                <a:solidFill>
                  <a:srgbClr val="000000"/>
                </a:solidFill>
              </a:rPr>
              <a:t>threadIdx.x</a:t>
            </a:r>
            <a:r>
              <a:rPr lang="it-IT" sz="1200" dirty="0" smtClean="0">
                <a:solidFill>
                  <a:srgbClr val="000000"/>
                </a:solidFill>
              </a:rPr>
              <a:t> == 1) {…}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64088" y="3284984"/>
            <a:ext cx="2592288" cy="258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dirty="0" err="1" smtClean="0">
                <a:solidFill>
                  <a:srgbClr val="000000"/>
                </a:solidFill>
              </a:rPr>
              <a:t>if</a:t>
            </a:r>
            <a:r>
              <a:rPr lang="it-IT" sz="1200" dirty="0" smtClean="0">
                <a:solidFill>
                  <a:srgbClr val="000000"/>
                </a:solidFill>
              </a:rPr>
              <a:t> ( </a:t>
            </a:r>
            <a:r>
              <a:rPr lang="it-IT" sz="1200" dirty="0" err="1" smtClean="0">
                <a:solidFill>
                  <a:srgbClr val="000000"/>
                </a:solidFill>
              </a:rPr>
              <a:t>vec</a:t>
            </a:r>
            <a:r>
              <a:rPr lang="it-IT" sz="1200" dirty="0" smtClean="0">
                <a:solidFill>
                  <a:srgbClr val="000000"/>
                </a:solidFill>
              </a:rPr>
              <a:t>[ </a:t>
            </a:r>
            <a:r>
              <a:rPr lang="it-IT" sz="1200" dirty="0" err="1" smtClean="0">
                <a:solidFill>
                  <a:srgbClr val="000000"/>
                </a:solidFill>
              </a:rPr>
              <a:t>threadIdx.x</a:t>
            </a:r>
            <a:r>
              <a:rPr lang="it-IT" sz="1200" dirty="0" smtClean="0">
                <a:solidFill>
                  <a:srgbClr val="000000"/>
                </a:solidFill>
              </a:rPr>
              <a:t> ] &gt; 1.0f ) {…}</a:t>
            </a:r>
          </a:p>
        </p:txBody>
      </p:sp>
    </p:spTree>
    <p:extLst>
      <p:ext uri="{BB962C8B-B14F-4D97-AF65-F5344CB8AC3E}">
        <p14:creationId xmlns:p14="http://schemas.microsoft.com/office/powerpoint/2010/main" val="14435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Exploiting</a:t>
            </a:r>
            <a:r>
              <a:rPr lang="it-IT" dirty="0" smtClean="0"/>
              <a:t> Multi-</a:t>
            </a:r>
            <a:r>
              <a:rPr lang="it-IT" dirty="0" err="1" smtClean="0"/>
              <a:t>GPUs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907632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CUDA &gt;= 4.0 </a:t>
            </a:r>
            <a:r>
              <a:rPr lang="it-IT" sz="2400" dirty="0" err="1" smtClean="0"/>
              <a:t>introduced</a:t>
            </a:r>
            <a:r>
              <a:rPr lang="it-IT" sz="2400" dirty="0"/>
              <a:t> </a:t>
            </a:r>
            <a:r>
              <a:rPr lang="it-IT" sz="2400" dirty="0" smtClean="0"/>
              <a:t>the N-to-N </a:t>
            </a:r>
            <a:r>
              <a:rPr lang="it-IT" sz="2400" dirty="0" err="1" smtClean="0"/>
              <a:t>bound</a:t>
            </a:r>
            <a:r>
              <a:rPr lang="it-IT" sz="2400" dirty="0" smtClean="0"/>
              <a:t> </a:t>
            </a:r>
            <a:r>
              <a:rPr lang="it-IT" sz="2400" dirty="0" err="1" smtClean="0"/>
              <a:t>feature</a:t>
            </a:r>
            <a:r>
              <a:rPr lang="it-IT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err="1" smtClean="0"/>
              <a:t>Every</a:t>
            </a:r>
            <a:r>
              <a:rPr lang="it-IT" sz="2400" dirty="0" smtClean="0"/>
              <a:t> </a:t>
            </a:r>
            <a:r>
              <a:rPr lang="it-IT" sz="2400" dirty="0" err="1" smtClean="0"/>
              <a:t>thread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bound</a:t>
            </a:r>
            <a:r>
              <a:rPr lang="it-IT" sz="2400" dirty="0" smtClean="0"/>
              <a:t> to </a:t>
            </a:r>
            <a:r>
              <a:rPr lang="it-IT" sz="2400" dirty="0" err="1" smtClean="0"/>
              <a:t>any</a:t>
            </a:r>
            <a:r>
              <a:rPr lang="it-IT" sz="2400" dirty="0" smtClean="0"/>
              <a:t> </a:t>
            </a:r>
            <a:r>
              <a:rPr lang="it-IT" sz="2400" dirty="0" err="1" smtClean="0"/>
              <a:t>board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 err="1" smtClean="0"/>
              <a:t>Every</a:t>
            </a:r>
            <a:r>
              <a:rPr lang="it-IT" sz="2400" dirty="0" smtClean="0"/>
              <a:t> </a:t>
            </a:r>
            <a:r>
              <a:rPr lang="it-IT" sz="2400" dirty="0" err="1" smtClean="0"/>
              <a:t>board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bound</a:t>
            </a:r>
            <a:r>
              <a:rPr lang="it-IT" sz="2400" dirty="0" smtClean="0"/>
              <a:t> to an </a:t>
            </a:r>
            <a:r>
              <a:rPr lang="it-IT" sz="2400" dirty="0" err="1" smtClean="0"/>
              <a:t>arbitrary</a:t>
            </a:r>
            <a:r>
              <a:rPr lang="it-IT" sz="2400" dirty="0" smtClean="0"/>
              <a:t> </a:t>
            </a:r>
            <a:r>
              <a:rPr lang="it-IT" sz="2400" dirty="0" err="1" smtClean="0"/>
              <a:t>number</a:t>
            </a:r>
            <a:r>
              <a:rPr lang="it-IT" sz="2400" dirty="0" smtClean="0"/>
              <a:t> of </a:t>
            </a:r>
            <a:r>
              <a:rPr lang="it-IT" sz="2400" dirty="0" err="1" smtClean="0"/>
              <a:t>threads</a:t>
            </a:r>
            <a:endParaRPr lang="it-IT" sz="24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3427683" y="3068960"/>
            <a:ext cx="5328592" cy="25749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parallel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sections</a:t>
            </a:r>
          </a:p>
          <a:p>
            <a:pPr>
              <a:buNone/>
            </a:pP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section</a:t>
            </a:r>
          </a:p>
          <a:p>
            <a:pPr>
              <a:buNone/>
            </a:pP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cutilSafeCall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(0));</a:t>
            </a:r>
          </a:p>
          <a:p>
            <a:pPr>
              <a:buNone/>
            </a:pP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it-IT" sz="90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(device_data_1, host_data_1, </a:t>
            </a:r>
            <a:r>
              <a:rPr lang="it-IT" sz="900" dirty="0" err="1"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it-IT" sz="9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900" dirty="0" err="1" smtClean="0">
                <a:latin typeface="Courier New" pitchFamily="49" charset="0"/>
                <a:cs typeface="Courier New" pitchFamily="49" charset="0"/>
              </a:rPr>
              <a:t>my_kernel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&lt;&lt;&lt; </a:t>
            </a:r>
            <a:r>
              <a:rPr lang="it-IT" sz="900" dirty="0" err="1" smtClean="0">
                <a:latin typeface="Courier New" pitchFamily="49" charset="0"/>
                <a:cs typeface="Courier New" pitchFamily="49" charset="0"/>
              </a:rPr>
              <a:t>grid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 smtClean="0">
                <a:latin typeface="Courier New" pitchFamily="49" charset="0"/>
                <a:cs typeface="Courier New" pitchFamily="49" charset="0"/>
              </a:rPr>
              <a:t>block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 &gt;&gt;&gt;(device_data_1);</a:t>
            </a:r>
          </a:p>
          <a:p>
            <a:pPr>
              <a:buNone/>
            </a:pPr>
            <a:r>
              <a:rPr lang="it-IT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    // ...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section</a:t>
            </a:r>
          </a:p>
          <a:p>
            <a:pPr>
              <a:buNone/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cutilSafeCall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(1));</a:t>
            </a:r>
          </a:p>
          <a:p>
            <a:pPr>
              <a:buNone/>
            </a:pPr>
            <a:r>
              <a:rPr lang="it-IT" sz="9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t-IT" sz="900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(device_data_2, host_data_2, </a:t>
            </a:r>
            <a:r>
              <a:rPr lang="it-IT" sz="9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it-IT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it-IT" sz="900" dirty="0" err="1" smtClean="0">
                <a:latin typeface="Courier New" pitchFamily="49" charset="0"/>
                <a:cs typeface="Courier New" pitchFamily="49" charset="0"/>
              </a:rPr>
              <a:t>my_kernel</a:t>
            </a:r>
            <a:r>
              <a:rPr lang="it-IT" sz="900" dirty="0">
                <a:latin typeface="Courier New" pitchFamily="49" charset="0"/>
                <a:cs typeface="Courier New" pitchFamily="49" charset="0"/>
              </a:rPr>
              <a:t>&lt;&lt;&lt; </a:t>
            </a:r>
            <a:r>
              <a:rPr lang="it-IT" sz="900" dirty="0" err="1">
                <a:latin typeface="Courier New" pitchFamily="49" charset="0"/>
                <a:cs typeface="Courier New" pitchFamily="49" charset="0"/>
              </a:rPr>
              <a:t>grid</a:t>
            </a:r>
            <a:r>
              <a:rPr lang="it-IT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900" dirty="0" err="1">
                <a:latin typeface="Courier New" pitchFamily="49" charset="0"/>
                <a:cs typeface="Courier New" pitchFamily="49" charset="0"/>
              </a:rPr>
              <a:t>block</a:t>
            </a:r>
            <a:r>
              <a:rPr lang="it-IT" sz="900" dirty="0">
                <a:latin typeface="Courier New" pitchFamily="49" charset="0"/>
                <a:cs typeface="Courier New" pitchFamily="49" charset="0"/>
              </a:rPr>
              <a:t> &gt;&gt;&gt;(</a:t>
            </a: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device_data_2);</a:t>
            </a:r>
          </a:p>
          <a:p>
            <a:pPr>
              <a:buNone/>
            </a:pPr>
            <a:r>
              <a:rPr lang="it-IT" sz="9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it-IT" sz="900" dirty="0">
                <a:latin typeface="Courier New" pitchFamily="49" charset="0"/>
                <a:cs typeface="Courier New" pitchFamily="49" charset="0"/>
              </a:rPr>
              <a:t>// ...</a:t>
            </a:r>
            <a:endParaRPr lang="en-US" sz="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3715115"/>
            <a:ext cx="24482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 smtClean="0"/>
              <a:t>Multi-GPU can be </a:t>
            </a:r>
            <a:r>
              <a:rPr lang="it-IT" dirty="0" err="1" smtClean="0"/>
              <a:t>exploited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favourite</a:t>
            </a:r>
            <a:r>
              <a:rPr lang="it-IT" dirty="0" smtClean="0"/>
              <a:t> multi-threading </a:t>
            </a:r>
            <a:r>
              <a:rPr lang="it-IT" dirty="0" err="1" smtClean="0"/>
              <a:t>paradigm</a:t>
            </a:r>
            <a:r>
              <a:rPr lang="it-IT" dirty="0" smtClean="0"/>
              <a:t> (</a:t>
            </a:r>
            <a:r>
              <a:rPr lang="it-IT" dirty="0" err="1" smtClean="0"/>
              <a:t>OpenMP</a:t>
            </a:r>
            <a:r>
              <a:rPr lang="it-IT" dirty="0" smtClean="0"/>
              <a:t>, </a:t>
            </a:r>
            <a:r>
              <a:rPr lang="it-IT" dirty="0" err="1" smtClean="0"/>
              <a:t>pthreads</a:t>
            </a:r>
            <a:r>
              <a:rPr lang="it-IT" dirty="0" smtClean="0"/>
              <a:t>, </a:t>
            </a:r>
            <a:r>
              <a:rPr lang="it-IT" dirty="0" err="1" smtClean="0"/>
              <a:t>etc</a:t>
            </a:r>
            <a:r>
              <a:rPr lang="it-IT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200900" cy="792162"/>
          </a:xfrm>
        </p:spPr>
        <p:txBody>
          <a:bodyPr/>
          <a:lstStyle/>
          <a:p>
            <a:r>
              <a:rPr lang="it-IT" dirty="0" smtClean="0"/>
              <a:t>Tools </a:t>
            </a:r>
            <a:r>
              <a:rPr lang="it-IT" dirty="0" err="1" smtClean="0"/>
              <a:t>Overview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Development </a:t>
            </a:r>
            <a:r>
              <a:rPr lang="it-IT" dirty="0" err="1" smtClean="0"/>
              <a:t>tools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341438"/>
            <a:ext cx="8136904" cy="4906962"/>
          </a:xfrm>
        </p:spPr>
        <p:txBody>
          <a:bodyPr/>
          <a:lstStyle/>
          <a:p>
            <a:r>
              <a:rPr lang="it-IT" sz="2800" dirty="0" smtClean="0"/>
              <a:t>Common</a:t>
            </a:r>
          </a:p>
          <a:p>
            <a:pPr lvl="1"/>
            <a:r>
              <a:rPr lang="it-IT" sz="2400" dirty="0"/>
              <a:t>Memory </a:t>
            </a:r>
            <a:r>
              <a:rPr lang="it-IT" sz="2400" dirty="0" err="1"/>
              <a:t>Checker</a:t>
            </a:r>
            <a:endParaRPr lang="it-IT" sz="2400" dirty="0"/>
          </a:p>
          <a:p>
            <a:pPr lvl="1"/>
            <a:r>
              <a:rPr lang="it-IT" sz="2400" dirty="0" err="1"/>
              <a:t>Built</a:t>
            </a:r>
            <a:r>
              <a:rPr lang="it-IT" sz="2400" dirty="0"/>
              <a:t>-in </a:t>
            </a:r>
            <a:r>
              <a:rPr lang="it-IT" sz="2400" dirty="0" err="1"/>
              <a:t>profiler</a:t>
            </a:r>
            <a:endParaRPr lang="it-IT" sz="2400" dirty="0"/>
          </a:p>
          <a:p>
            <a:pPr lvl="1"/>
            <a:r>
              <a:rPr lang="it-IT" sz="2400" dirty="0"/>
              <a:t>Visual </a:t>
            </a:r>
            <a:r>
              <a:rPr lang="it-IT" sz="2400" dirty="0" smtClean="0"/>
              <a:t>Profiler</a:t>
            </a:r>
          </a:p>
          <a:p>
            <a:pPr marL="571500" lvl="1" indent="0">
              <a:buNone/>
            </a:pPr>
            <a:endParaRPr lang="it-IT" sz="2400" dirty="0" smtClean="0"/>
          </a:p>
          <a:p>
            <a:r>
              <a:rPr lang="it-IT" sz="2800" dirty="0" smtClean="0"/>
              <a:t>Linux</a:t>
            </a:r>
          </a:p>
          <a:p>
            <a:pPr lvl="1"/>
            <a:r>
              <a:rPr lang="it-IT" sz="2400" dirty="0" smtClean="0"/>
              <a:t>CUDA GDB</a:t>
            </a:r>
          </a:p>
          <a:p>
            <a:pPr lvl="1"/>
            <a:r>
              <a:rPr lang="it-IT" sz="2400" dirty="0" err="1" smtClean="0"/>
              <a:t>Parallel</a:t>
            </a:r>
            <a:r>
              <a:rPr lang="it-IT" sz="2400" dirty="0" smtClean="0"/>
              <a:t> </a:t>
            </a:r>
            <a:r>
              <a:rPr lang="it-IT" sz="2400" dirty="0" err="1" smtClean="0"/>
              <a:t>Nsight</a:t>
            </a:r>
            <a:r>
              <a:rPr lang="it-IT" sz="2400" dirty="0" smtClean="0"/>
              <a:t> for </a:t>
            </a:r>
            <a:r>
              <a:rPr lang="it-IT" sz="2400" dirty="0" err="1" smtClean="0"/>
              <a:t>Eclipse</a:t>
            </a:r>
            <a:endParaRPr lang="it-IT" sz="2400" dirty="0" smtClean="0"/>
          </a:p>
          <a:p>
            <a:pPr marL="571500" lvl="1" indent="0">
              <a:buNone/>
            </a:pPr>
            <a:endParaRPr lang="it-IT" sz="2400" dirty="0" smtClean="0"/>
          </a:p>
          <a:p>
            <a:r>
              <a:rPr lang="it-IT" sz="2800" dirty="0" smtClean="0"/>
              <a:t>Windows</a:t>
            </a:r>
          </a:p>
          <a:p>
            <a:pPr lvl="1"/>
            <a:r>
              <a:rPr lang="it-IT" sz="2400" dirty="0" err="1" smtClean="0"/>
              <a:t>Parallel</a:t>
            </a:r>
            <a:r>
              <a:rPr lang="it-IT" sz="2400" dirty="0" smtClean="0"/>
              <a:t> </a:t>
            </a:r>
            <a:r>
              <a:rPr lang="it-IT" sz="2400" dirty="0" err="1" smtClean="0"/>
              <a:t>Nsight</a:t>
            </a:r>
            <a:r>
              <a:rPr lang="it-IT" sz="2400" dirty="0" smtClean="0"/>
              <a:t> for </a:t>
            </a:r>
            <a:r>
              <a:rPr lang="it-IT" sz="2400" dirty="0" err="1" smtClean="0"/>
              <a:t>VisualStudio</a:t>
            </a:r>
            <a:endParaRPr lang="it-IT" sz="24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13493" y="188640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b="1" smtClean="0"/>
              <a:t>Profiling tools: built-in</a:t>
            </a:r>
            <a:endParaRPr lang="en-US" b="1" dirty="0" smtClean="0"/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95536" y="1340768"/>
            <a:ext cx="8136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sz="2000" dirty="0" smtClean="0"/>
              <a:t>The CUDA </a:t>
            </a:r>
            <a:r>
              <a:rPr lang="it-IT" sz="2000" dirty="0" err="1" smtClean="0"/>
              <a:t>runtime</a:t>
            </a:r>
            <a:r>
              <a:rPr lang="it-IT" sz="2000" dirty="0" smtClean="0"/>
              <a:t> </a:t>
            </a:r>
            <a:r>
              <a:rPr lang="it-IT" sz="2000" dirty="0" err="1" smtClean="0"/>
              <a:t>provides</a:t>
            </a:r>
            <a:r>
              <a:rPr lang="it-IT" sz="2000" dirty="0" smtClean="0"/>
              <a:t> a </a:t>
            </a:r>
            <a:r>
              <a:rPr lang="it-IT" sz="2000" dirty="0" err="1" smtClean="0"/>
              <a:t>useful</a:t>
            </a:r>
            <a:r>
              <a:rPr lang="it-IT" sz="2000" dirty="0" smtClean="0"/>
              <a:t> </a:t>
            </a:r>
            <a:r>
              <a:rPr lang="it-IT" sz="2000" dirty="0" err="1" smtClean="0"/>
              <a:t>profiling</a:t>
            </a:r>
            <a:r>
              <a:rPr lang="it-IT" sz="2000" dirty="0" smtClean="0"/>
              <a:t> </a:t>
            </a:r>
            <a:r>
              <a:rPr lang="it-IT" sz="2000" dirty="0" err="1" smtClean="0"/>
              <a:t>facility</a:t>
            </a:r>
            <a:r>
              <a:rPr lang="it-IT" sz="2000" dirty="0" smtClean="0"/>
              <a:t> </a:t>
            </a:r>
            <a:r>
              <a:rPr lang="it-IT" sz="2000" dirty="0" err="1" smtClean="0"/>
              <a:t>without</a:t>
            </a:r>
            <a:r>
              <a:rPr lang="it-IT" sz="2000" dirty="0" smtClean="0"/>
              <a:t> the </a:t>
            </a:r>
            <a:r>
              <a:rPr lang="it-IT" sz="2000" dirty="0" err="1" smtClean="0"/>
              <a:t>need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external</a:t>
            </a:r>
            <a:r>
              <a:rPr lang="it-IT" sz="2000" dirty="0" smtClean="0"/>
              <a:t> </a:t>
            </a:r>
            <a:r>
              <a:rPr lang="it-IT" sz="2000" dirty="0" err="1" smtClean="0"/>
              <a:t>tools</a:t>
            </a:r>
            <a:r>
              <a:rPr lang="it-IT" sz="2000" dirty="0" smtClean="0"/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1520" y="2271297"/>
            <a:ext cx="5184576" cy="4431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export CUDA_PROFILE=1</a:t>
            </a:r>
          </a:p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export CUDA_PROFILE_CONFIG=$HOME/.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endParaRPr lang="it-IT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3429000"/>
            <a:ext cx="3384376" cy="9971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Contents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gld_coherent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gld_incoherent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gst_coherent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gst_incoherent</a:t>
            </a:r>
            <a:endParaRPr lang="it-IT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457" y="5373216"/>
            <a:ext cx="9144000" cy="978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gputime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cputime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occupancy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gld_incoherent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gld_coherent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gst_incoherent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gst_coherent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method=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memcopy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]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gputime=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[ 438.432 ] 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method=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 _Z17reverseArrayBlockPiS_ ]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gputime=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[ 267.520 ]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cputime=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[ 297.000 ]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occupancy=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[ 1.000 ] gld_incoherent=[ 0 ] gld_coherent=[ 1952 ] gst_incoherent=[ 62464 ] gst_coherent=[ 0 ]</a:t>
            </a:r>
          </a:p>
          <a:p>
            <a:pPr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method=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memcopy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]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gputime=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[ 349.344 ] </a:t>
            </a:r>
            <a:endParaRPr lang="it-IT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51920" y="2924944"/>
            <a:ext cx="5292080" cy="2094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gld_incoherent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Number of non-coalesced global memory loads</a:t>
            </a:r>
          </a:p>
          <a:p>
            <a:pPr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gld_coherent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Number of coalesced global memory loads</a:t>
            </a:r>
          </a:p>
          <a:p>
            <a:pPr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gst_incoherent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Number of non-coalesced global memory stores</a:t>
            </a:r>
          </a:p>
          <a:p>
            <a:pPr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gst_coherent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Number of coalesced global memory stores</a:t>
            </a:r>
          </a:p>
          <a:p>
            <a:pPr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local_load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Number of local memory loads</a:t>
            </a:r>
          </a:p>
          <a:p>
            <a:pPr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local_store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Number of local memory stores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branch: Number of branch events taken by threads</a:t>
            </a:r>
          </a:p>
          <a:p>
            <a:pPr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divergent_branch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Number of divergent branches within a warp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instructions: instruction count</a:t>
            </a:r>
          </a:p>
          <a:p>
            <a:pPr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warp_serialize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Number of threads in a warp that serialize based on address conflicts to shared or constant memory</a:t>
            </a:r>
          </a:p>
          <a:p>
            <a:pPr>
              <a:buNone/>
            </a:pP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cta_launched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: executed thread blocks</a:t>
            </a:r>
            <a:endParaRPr lang="it-IT" sz="11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Profiling</a:t>
            </a:r>
            <a:r>
              <a:rPr lang="it-IT" dirty="0" smtClean="0"/>
              <a:t>: Visual Profiler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4906962"/>
          </a:xfrm>
        </p:spPr>
        <p:txBody>
          <a:bodyPr/>
          <a:lstStyle/>
          <a:p>
            <a:r>
              <a:rPr lang="it-IT" sz="2000" dirty="0" err="1" smtClean="0"/>
              <a:t>Traces</a:t>
            </a:r>
            <a:r>
              <a:rPr lang="it-IT" sz="2000" dirty="0" smtClean="0"/>
              <a:t> </a:t>
            </a:r>
            <a:r>
              <a:rPr lang="it-IT" sz="2000" dirty="0" err="1" smtClean="0"/>
              <a:t>execution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err="1" smtClean="0"/>
              <a:t>host</a:t>
            </a:r>
            <a:r>
              <a:rPr lang="it-IT" sz="2000" dirty="0" smtClean="0"/>
              <a:t>, driver and </a:t>
            </a:r>
            <a:r>
              <a:rPr lang="it-IT" sz="2000" dirty="0" err="1" smtClean="0"/>
              <a:t>kernel</a:t>
            </a:r>
            <a:r>
              <a:rPr lang="it-IT" sz="2000" dirty="0" smtClean="0"/>
              <a:t> </a:t>
            </a:r>
            <a:r>
              <a:rPr lang="it-IT" sz="2000" dirty="0" err="1" smtClean="0"/>
              <a:t>levels</a:t>
            </a:r>
            <a:r>
              <a:rPr lang="it-IT" sz="2000" dirty="0" smtClean="0"/>
              <a:t> (</a:t>
            </a:r>
            <a:r>
              <a:rPr lang="it-IT" sz="2000" dirty="0" err="1" smtClean="0"/>
              <a:t>unified</a:t>
            </a:r>
            <a:r>
              <a:rPr lang="it-IT" sz="2000" dirty="0" smtClean="0"/>
              <a:t> </a:t>
            </a:r>
            <a:r>
              <a:rPr lang="it-IT" sz="2000" dirty="0" err="1" smtClean="0"/>
              <a:t>timeline</a:t>
            </a:r>
            <a:r>
              <a:rPr lang="it-IT" sz="2000" dirty="0" smtClean="0"/>
              <a:t>)</a:t>
            </a:r>
          </a:p>
          <a:p>
            <a:r>
              <a:rPr lang="it-IT" sz="2000" dirty="0" err="1" smtClean="0"/>
              <a:t>Supports</a:t>
            </a:r>
            <a:r>
              <a:rPr lang="it-IT" sz="2000" dirty="0" smtClean="0"/>
              <a:t> </a:t>
            </a:r>
            <a:r>
              <a:rPr lang="it-IT" sz="2000" dirty="0" err="1" smtClean="0"/>
              <a:t>automated</a:t>
            </a:r>
            <a:r>
              <a:rPr lang="it-IT" sz="2000" dirty="0" smtClean="0"/>
              <a:t> </a:t>
            </a:r>
            <a:r>
              <a:rPr lang="it-IT" sz="2000" dirty="0" err="1" smtClean="0"/>
              <a:t>analysis</a:t>
            </a:r>
            <a:r>
              <a:rPr lang="it-IT" sz="2000" dirty="0" smtClean="0"/>
              <a:t> (hardware </a:t>
            </a:r>
            <a:r>
              <a:rPr lang="it-IT" sz="2000" dirty="0" err="1" smtClean="0"/>
              <a:t>counters</a:t>
            </a:r>
            <a:r>
              <a:rPr lang="it-IT" sz="2000" dirty="0" smtClean="0"/>
              <a:t>)</a:t>
            </a:r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1027" name="Picture 3" descr="C:\Users\fficarelli\Dropbox\Lezioni\GPGPU\figure maggio 2012\Visprofiler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6168058" cy="422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ficarelli\Dropbox\Lezioni\GPGPU\figure maggio 2012\visprofilerdeta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6274532" cy="38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err="1" smtClean="0"/>
              <a:t>Capability</a:t>
            </a:r>
            <a:r>
              <a:rPr lang="it-IT" sz="2800" b="1" dirty="0" smtClean="0"/>
              <a:t>: </a:t>
            </a:r>
            <a:r>
              <a:rPr lang="it-IT" sz="2800" b="1" dirty="0" err="1" smtClean="0"/>
              <a:t>atomics</a:t>
            </a:r>
            <a:endParaRPr lang="en-US" sz="2800" b="1" dirty="0" smtClean="0"/>
          </a:p>
        </p:txBody>
      </p:sp>
      <p:pic>
        <p:nvPicPr>
          <p:cNvPr id="1026" name="Picture 2" descr="C:\Users\fficarelli\Dropbox\Lezioni\GPGPU\figure maggio 2012\capability atom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76" y="1124744"/>
            <a:ext cx="607835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900" cy="5746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Debugging: CUDA-GDB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9E006-C4E4-4F65-B1F3-1735E671A9A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err="1" smtClean="0"/>
              <a:t>Well-known</a:t>
            </a:r>
            <a:r>
              <a:rPr lang="it-IT" sz="2400" dirty="0" smtClean="0"/>
              <a:t> </a:t>
            </a:r>
            <a:r>
              <a:rPr lang="it-IT" sz="2400" dirty="0" err="1" smtClean="0"/>
              <a:t>tool</a:t>
            </a:r>
            <a:r>
              <a:rPr lang="it-IT" sz="2400" dirty="0" smtClean="0"/>
              <a:t> </a:t>
            </a:r>
            <a:r>
              <a:rPr lang="it-IT" sz="2400" dirty="0" err="1" smtClean="0"/>
              <a:t>enhanced</a:t>
            </a:r>
            <a:r>
              <a:rPr lang="it-IT" sz="2400" dirty="0" smtClean="0"/>
              <a:t> with CUDA </a:t>
            </a:r>
            <a:r>
              <a:rPr lang="it-IT" sz="2400" dirty="0" err="1" smtClean="0"/>
              <a:t>extensions</a:t>
            </a:r>
            <a:endParaRPr lang="it-IT" sz="2400" dirty="0" smtClean="0"/>
          </a:p>
          <a:p>
            <a:r>
              <a:rPr lang="it-IT" sz="2400" dirty="0" smtClean="0"/>
              <a:t>Works </a:t>
            </a:r>
            <a:r>
              <a:rPr lang="it-IT" sz="2400" dirty="0" err="1" smtClean="0"/>
              <a:t>well</a:t>
            </a:r>
            <a:r>
              <a:rPr lang="it-IT" sz="2400" dirty="0" smtClean="0"/>
              <a:t> on single-</a:t>
            </a:r>
            <a:r>
              <a:rPr lang="it-IT" sz="2400" dirty="0" err="1" smtClean="0"/>
              <a:t>gpu</a:t>
            </a:r>
            <a:r>
              <a:rPr lang="it-IT" sz="2400" dirty="0" smtClean="0"/>
              <a:t> </a:t>
            </a:r>
            <a:r>
              <a:rPr lang="it-IT" sz="2400" dirty="0" err="1" smtClean="0"/>
              <a:t>systems</a:t>
            </a:r>
            <a:r>
              <a:rPr lang="it-IT" sz="2400" dirty="0" smtClean="0"/>
              <a:t> </a:t>
            </a:r>
            <a:r>
              <a:rPr lang="it-IT" sz="2000" dirty="0" smtClean="0"/>
              <a:t>(OS </a:t>
            </a:r>
            <a:r>
              <a:rPr lang="it-IT" sz="2000" dirty="0" err="1" smtClean="0"/>
              <a:t>graphics</a:t>
            </a:r>
            <a:r>
              <a:rPr lang="it-IT" sz="2000" dirty="0" smtClean="0"/>
              <a:t> </a:t>
            </a:r>
            <a:r>
              <a:rPr lang="it-IT" sz="2000" dirty="0" err="1" smtClean="0"/>
              <a:t>disabled</a:t>
            </a:r>
            <a:r>
              <a:rPr lang="it-IT" sz="2000" dirty="0" smtClean="0"/>
              <a:t>)</a:t>
            </a:r>
          </a:p>
          <a:p>
            <a:r>
              <a:rPr lang="it-IT" sz="2400" dirty="0" smtClean="0"/>
              <a:t>Can be </a:t>
            </a:r>
            <a:r>
              <a:rPr lang="it-IT" sz="2400" dirty="0" err="1" smtClean="0"/>
              <a:t>run</a:t>
            </a:r>
            <a:r>
              <a:rPr lang="it-IT" sz="2400" dirty="0" smtClean="0"/>
              <a:t> under GDB-</a:t>
            </a:r>
            <a:r>
              <a:rPr lang="it-IT" sz="2400" dirty="0" err="1" smtClean="0"/>
              <a:t>targeted</a:t>
            </a:r>
            <a:r>
              <a:rPr lang="it-IT" sz="2400" dirty="0" smtClean="0"/>
              <a:t> </a:t>
            </a:r>
            <a:r>
              <a:rPr lang="it-IT" sz="2400" dirty="0" err="1" smtClean="0"/>
              <a:t>tools</a:t>
            </a:r>
            <a:r>
              <a:rPr lang="it-IT" sz="2400" dirty="0" smtClean="0"/>
              <a:t> and </a:t>
            </a:r>
            <a:r>
              <a:rPr lang="it-IT" sz="2400" dirty="0" err="1" smtClean="0"/>
              <a:t>GUIs</a:t>
            </a:r>
            <a:r>
              <a:rPr lang="it-IT" sz="2400" dirty="0" smtClean="0"/>
              <a:t> </a:t>
            </a:r>
            <a:r>
              <a:rPr lang="it-IT" sz="2000" dirty="0" smtClean="0"/>
              <a:t>(multi-</a:t>
            </a:r>
            <a:r>
              <a:rPr lang="it-IT" sz="2000" dirty="0" err="1" smtClean="0"/>
              <a:t>gpu</a:t>
            </a:r>
            <a:r>
              <a:rPr lang="it-IT" sz="2000" dirty="0" smtClean="0"/>
              <a:t> </a:t>
            </a:r>
            <a:r>
              <a:rPr lang="it-IT" sz="2000" dirty="0" err="1" smtClean="0"/>
              <a:t>systems</a:t>
            </a:r>
            <a:r>
              <a:rPr lang="it-IT" sz="2000" dirty="0"/>
              <a:t>)</a:t>
            </a:r>
            <a:endParaRPr lang="en-US" sz="2000" dirty="0"/>
          </a:p>
        </p:txBody>
      </p:sp>
      <p:sp>
        <p:nvSpPr>
          <p:cNvPr id="7" name="Rettangolo 6"/>
          <p:cNvSpPr/>
          <p:nvPr/>
        </p:nvSpPr>
        <p:spPr>
          <a:xfrm>
            <a:off x="899592" y="3356992"/>
            <a:ext cx="7344816" cy="24452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cuda-gdb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info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cuda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threads</a:t>
            </a:r>
          </a:p>
          <a:p>
            <a:pPr>
              <a:buNone/>
            </a:pP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Count Virtual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PC Filename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Line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Kernel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0*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(0,0,0) (0,0,0) (0,0,0) (255,0,0) 256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0x0000000000866400 bitreverse.cu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9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cuda-gdb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thread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[Current thread is 1 (process 16738)]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cuda-gdb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thread 1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[Switching to thread 1 (process 16738)]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#0 0x000019d5 in main () at bitreverse.cu:34</a:t>
            </a:r>
          </a:p>
          <a:p>
            <a:pPr>
              <a:buNone/>
            </a:pPr>
            <a:r>
              <a:rPr lang="pt-BR" sz="1100" dirty="0">
                <a:latin typeface="Courier New" pitchFamily="49" charset="0"/>
                <a:cs typeface="Courier New" pitchFamily="49" charset="0"/>
              </a:rPr>
              <a:t>34 bitreverse&lt;&lt;&lt;1, N, N*sizeof(int)&gt;&gt;&gt;(d);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cuda-gdb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backtrace</a:t>
            </a:r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#0 0x000019d5 in main () at bitreverse.cu:34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cuda-gdb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info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cuda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kernels</a:t>
            </a: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Kernel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Grid SMs Mask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GridDim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Name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Args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0 0 1 0x00000001 (1,1,1) (256,1,1)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bitreverse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data=0x110000</a:t>
            </a:r>
            <a:endParaRPr lang="en-US" sz="11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Debugging: CUDA-MEMCHECK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 smtClean="0"/>
              <a:t>It’s</a:t>
            </a:r>
            <a:r>
              <a:rPr lang="it-IT" sz="2000" dirty="0" smtClean="0"/>
              <a:t> </a:t>
            </a:r>
            <a:r>
              <a:rPr lang="it-IT" sz="2000" dirty="0" err="1" smtClean="0"/>
              <a:t>able</a:t>
            </a:r>
            <a:r>
              <a:rPr lang="it-IT" sz="2000" dirty="0" smtClean="0"/>
              <a:t> to </a:t>
            </a:r>
            <a:r>
              <a:rPr lang="it-IT" sz="2000" dirty="0" err="1" smtClean="0"/>
              <a:t>detect</a:t>
            </a:r>
            <a:r>
              <a:rPr lang="it-IT" sz="2000" dirty="0" smtClean="0"/>
              <a:t> buffer </a:t>
            </a:r>
            <a:r>
              <a:rPr lang="it-IT" sz="2000" dirty="0" err="1" smtClean="0"/>
              <a:t>overflows</a:t>
            </a:r>
            <a:r>
              <a:rPr lang="it-IT" sz="2000" dirty="0" smtClean="0"/>
              <a:t>, </a:t>
            </a:r>
            <a:r>
              <a:rPr lang="it-IT" sz="2000" dirty="0" err="1" smtClean="0"/>
              <a:t>misaligned</a:t>
            </a:r>
            <a:r>
              <a:rPr lang="it-IT" sz="2000" dirty="0" smtClean="0"/>
              <a:t> global </a:t>
            </a:r>
            <a:r>
              <a:rPr lang="it-IT" sz="2000" dirty="0" err="1" smtClean="0"/>
              <a:t>memory</a:t>
            </a:r>
            <a:r>
              <a:rPr lang="it-IT" sz="2000" dirty="0" smtClean="0"/>
              <a:t> </a:t>
            </a:r>
            <a:r>
              <a:rPr lang="it-IT" sz="2000" dirty="0" err="1" smtClean="0"/>
              <a:t>accesses</a:t>
            </a:r>
            <a:r>
              <a:rPr lang="it-IT" sz="2000" dirty="0" smtClean="0"/>
              <a:t> and </a:t>
            </a:r>
            <a:r>
              <a:rPr lang="it-IT" sz="2000" dirty="0" err="1" smtClean="0"/>
              <a:t>leaks</a:t>
            </a:r>
            <a:endParaRPr lang="it-IT" sz="2000" dirty="0" smtClean="0"/>
          </a:p>
          <a:p>
            <a:r>
              <a:rPr lang="it-IT" sz="2000" dirty="0" smtClean="0"/>
              <a:t>Device-side </a:t>
            </a:r>
            <a:r>
              <a:rPr lang="it-IT" sz="2000" dirty="0" err="1" smtClean="0"/>
              <a:t>allocations</a:t>
            </a:r>
            <a:r>
              <a:rPr lang="it-IT" sz="2000" dirty="0" smtClean="0"/>
              <a:t> are </a:t>
            </a:r>
            <a:r>
              <a:rPr lang="it-IT" sz="2000" dirty="0" err="1" smtClean="0"/>
              <a:t>supported</a:t>
            </a:r>
            <a:endParaRPr lang="it-IT" sz="2000" dirty="0" smtClean="0"/>
          </a:p>
          <a:p>
            <a:r>
              <a:rPr lang="it-IT" sz="2000" dirty="0" err="1" smtClean="0"/>
              <a:t>Standalone</a:t>
            </a:r>
            <a:r>
              <a:rPr lang="it-IT" sz="2000" dirty="0" smtClean="0"/>
              <a:t> or </a:t>
            </a:r>
            <a:r>
              <a:rPr lang="it-IT" sz="2000" dirty="0" err="1" smtClean="0"/>
              <a:t>fully</a:t>
            </a:r>
            <a:r>
              <a:rPr lang="it-IT" sz="2000" dirty="0" smtClean="0"/>
              <a:t> </a:t>
            </a:r>
            <a:r>
              <a:rPr lang="it-IT" sz="2000" dirty="0" err="1" smtClean="0"/>
              <a:t>integrated</a:t>
            </a:r>
            <a:r>
              <a:rPr lang="it-IT" sz="2000" dirty="0" smtClean="0"/>
              <a:t> in CUDA-GDB</a:t>
            </a:r>
          </a:p>
          <a:p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47664" y="2996952"/>
            <a:ext cx="5904656" cy="33124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0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cuda-memcheck</a:t>
            </a: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 --continue ./</a:t>
            </a:r>
            <a:r>
              <a:rPr lang="en-US" sz="10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memcheck_demo</a:t>
            </a:r>
            <a:endParaRPr lang="en-US" sz="10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CUDA-MEMCHECK</a:t>
            </a:r>
          </a:p>
          <a:p>
            <a:pPr>
              <a:buNone/>
            </a:pPr>
            <a:r>
              <a:rPr lang="en-US" sz="10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Mallocing</a:t>
            </a: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 memory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Running </a:t>
            </a:r>
            <a:r>
              <a:rPr lang="en-US" sz="10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unaligned_kernel</a:t>
            </a:r>
            <a:endParaRPr lang="en-US" sz="10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Ran </a:t>
            </a:r>
            <a:r>
              <a:rPr lang="en-US" sz="10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unaligned_kernel</a:t>
            </a: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: no error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Sync: no error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Running </a:t>
            </a:r>
            <a:r>
              <a:rPr lang="en-US" sz="10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out_of_bounds_kernel</a:t>
            </a:r>
            <a:endParaRPr lang="en-US" sz="1000" dirty="0">
              <a:solidFill>
                <a:srgbClr val="3D3C78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Ran </a:t>
            </a:r>
            <a:r>
              <a:rPr lang="en-US" sz="1000" dirty="0" err="1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out_of_bounds_kernel</a:t>
            </a: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: no error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Sync: no error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Invalid __global__ write of size 4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at 0x00000038 in memcheck_demo.cu:5:unaligned_kernel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by thread (0,0,0) in block (0,0,0)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Address 0x200200001 is misaligned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Invalid __global__ write of size 4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at 0x00000030 in memcheck_demo.cu:10:out_of_bounds_kernel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by thread (0,0,0) in block (0,0,0)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Address 0x87654320 is out of bounds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</a:t>
            </a:r>
          </a:p>
          <a:p>
            <a:pPr>
              <a:buNone/>
            </a:pPr>
            <a:r>
              <a:rPr lang="en-US" sz="1000" dirty="0">
                <a:solidFill>
                  <a:srgbClr val="3D3C78"/>
                </a:solidFill>
                <a:latin typeface="Courier New" pitchFamily="49" charset="0"/>
                <a:cs typeface="Courier New" pitchFamily="49" charset="0"/>
              </a:rPr>
              <a:t>========= ERROR SUMMARY: 2 errors</a:t>
            </a:r>
          </a:p>
        </p:txBody>
      </p:sp>
    </p:spTree>
    <p:extLst>
      <p:ext uri="{BB962C8B-B14F-4D97-AF65-F5344CB8AC3E}">
        <p14:creationId xmlns:p14="http://schemas.microsoft.com/office/powerpoint/2010/main" val="33928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NSight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Plug-in for major </a:t>
            </a:r>
            <a:r>
              <a:rPr lang="it-IT" sz="2400" dirty="0" err="1" smtClean="0"/>
              <a:t>IDEs</a:t>
            </a:r>
            <a:r>
              <a:rPr lang="it-IT" sz="2400" dirty="0" smtClean="0"/>
              <a:t> (</a:t>
            </a:r>
            <a:r>
              <a:rPr lang="it-IT" sz="2400" dirty="0" err="1" smtClean="0"/>
              <a:t>Eclipse</a:t>
            </a:r>
            <a:r>
              <a:rPr lang="it-IT" sz="2400" dirty="0" smtClean="0"/>
              <a:t> and </a:t>
            </a:r>
            <a:r>
              <a:rPr lang="it-IT" sz="2400" dirty="0" err="1" smtClean="0"/>
              <a:t>VisualStudio</a:t>
            </a:r>
            <a:r>
              <a:rPr lang="it-IT" sz="2400" dirty="0" smtClean="0"/>
              <a:t>)</a:t>
            </a:r>
          </a:p>
          <a:p>
            <a:r>
              <a:rPr lang="it-IT" sz="2400" dirty="0" err="1" smtClean="0"/>
              <a:t>Aggregates</a:t>
            </a:r>
            <a:r>
              <a:rPr lang="it-IT" sz="2400" dirty="0" smtClean="0"/>
              <a:t>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external</a:t>
            </a:r>
            <a:r>
              <a:rPr lang="it-IT" sz="2400" dirty="0" smtClean="0"/>
              <a:t> </a:t>
            </a:r>
            <a:r>
              <a:rPr lang="it-IT" sz="2400" dirty="0" err="1" smtClean="0"/>
              <a:t>functionalities</a:t>
            </a:r>
            <a:r>
              <a:rPr lang="it-IT" sz="2400" dirty="0" smtClean="0"/>
              <a:t>:</a:t>
            </a:r>
          </a:p>
          <a:p>
            <a:pPr lvl="1"/>
            <a:r>
              <a:rPr lang="it-IT" sz="2000" dirty="0" smtClean="0"/>
              <a:t>Debugger (</a:t>
            </a:r>
            <a:r>
              <a:rPr lang="it-IT" sz="2000" dirty="0" err="1" smtClean="0"/>
              <a:t>fully</a:t>
            </a:r>
            <a:r>
              <a:rPr lang="it-IT" sz="2000" dirty="0" smtClean="0"/>
              <a:t> </a:t>
            </a:r>
            <a:r>
              <a:rPr lang="it-IT" sz="2000" dirty="0" err="1" smtClean="0"/>
              <a:t>integrated</a:t>
            </a:r>
            <a:r>
              <a:rPr lang="it-IT" sz="2000" dirty="0" smtClean="0"/>
              <a:t>)</a:t>
            </a:r>
          </a:p>
          <a:p>
            <a:pPr lvl="1"/>
            <a:r>
              <a:rPr lang="it-IT" sz="2000" dirty="0" smtClean="0"/>
              <a:t>Visual Profiler</a:t>
            </a:r>
          </a:p>
          <a:p>
            <a:pPr lvl="1"/>
            <a:r>
              <a:rPr lang="it-IT" sz="2000" dirty="0" smtClean="0"/>
              <a:t>Memory </a:t>
            </a:r>
            <a:r>
              <a:rPr lang="it-IT" sz="2000" dirty="0" err="1" smtClean="0"/>
              <a:t>correctness</a:t>
            </a:r>
            <a:r>
              <a:rPr lang="it-IT" sz="2000" dirty="0" smtClean="0"/>
              <a:t> </a:t>
            </a:r>
            <a:r>
              <a:rPr lang="it-IT" sz="2000" dirty="0" err="1" smtClean="0"/>
              <a:t>checker</a:t>
            </a:r>
            <a:endParaRPr lang="it-IT" sz="2000" dirty="0"/>
          </a:p>
          <a:p>
            <a:r>
              <a:rPr lang="it-IT" sz="2400" dirty="0" err="1" smtClean="0"/>
              <a:t>As</a:t>
            </a:r>
            <a:r>
              <a:rPr lang="it-IT" sz="2400" dirty="0"/>
              <a:t> </a:t>
            </a:r>
            <a:r>
              <a:rPr lang="it-IT" sz="2400" dirty="0" smtClean="0"/>
              <a:t>a plug-in,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extends</a:t>
            </a:r>
            <a:r>
              <a:rPr lang="it-IT" sz="2400" dirty="0" smtClean="0"/>
              <a:t> </a:t>
            </a:r>
            <a:r>
              <a:rPr lang="it-IT" sz="2400" dirty="0" err="1" smtClean="0"/>
              <a:t>all</a:t>
            </a:r>
            <a:r>
              <a:rPr lang="it-IT" sz="2400" dirty="0" smtClean="0"/>
              <a:t> the </a:t>
            </a:r>
            <a:r>
              <a:rPr lang="it-IT" sz="2400" dirty="0" err="1" smtClean="0"/>
              <a:t>convenience</a:t>
            </a:r>
            <a:r>
              <a:rPr lang="it-IT" sz="2400" dirty="0" smtClean="0"/>
              <a:t> of </a:t>
            </a:r>
            <a:r>
              <a:rPr lang="it-IT" sz="2400" dirty="0" err="1" smtClean="0"/>
              <a:t>IDEs</a:t>
            </a:r>
            <a:r>
              <a:rPr lang="it-IT" sz="2400" dirty="0" smtClean="0"/>
              <a:t> to CUDA</a:t>
            </a:r>
          </a:p>
          <a:p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On Windows </a:t>
            </a:r>
            <a:r>
              <a:rPr lang="it-IT" sz="2400" dirty="0" err="1" smtClean="0"/>
              <a:t>systems</a:t>
            </a:r>
            <a:r>
              <a:rPr lang="it-IT" sz="2400" dirty="0" smtClean="0"/>
              <a:t>:</a:t>
            </a:r>
          </a:p>
          <a:p>
            <a:r>
              <a:rPr lang="it-IT" sz="2400" dirty="0" err="1" smtClean="0"/>
              <a:t>Now</a:t>
            </a:r>
            <a:r>
              <a:rPr lang="it-IT" sz="2400" dirty="0" smtClean="0"/>
              <a:t> </a:t>
            </a:r>
            <a:r>
              <a:rPr lang="it-IT" sz="2400" dirty="0" err="1" smtClean="0"/>
              <a:t>works</a:t>
            </a:r>
            <a:r>
              <a:rPr lang="it-IT" sz="2400" dirty="0" smtClean="0"/>
              <a:t> on a single GPU</a:t>
            </a:r>
          </a:p>
          <a:p>
            <a:r>
              <a:rPr lang="it-IT" sz="2400" dirty="0" err="1" smtClean="0"/>
              <a:t>Supports</a:t>
            </a:r>
            <a:r>
              <a:rPr lang="it-IT" sz="2400" dirty="0" smtClean="0"/>
              <a:t> remote </a:t>
            </a:r>
            <a:r>
              <a:rPr lang="it-IT" sz="2400" dirty="0" err="1" smtClean="0"/>
              <a:t>debugging</a:t>
            </a:r>
            <a:r>
              <a:rPr lang="it-IT" sz="2400" dirty="0" smtClean="0"/>
              <a:t> and </a:t>
            </a:r>
            <a:r>
              <a:rPr lang="it-IT" sz="2400" dirty="0" err="1" smtClean="0"/>
              <a:t>profiling</a:t>
            </a:r>
            <a:endParaRPr lang="it-IT" sz="2400" dirty="0" smtClean="0"/>
          </a:p>
          <a:p>
            <a:r>
              <a:rPr lang="it-IT" sz="2400" dirty="0" err="1" smtClean="0"/>
              <a:t>Latest</a:t>
            </a:r>
            <a:r>
              <a:rPr lang="it-IT" sz="2400" dirty="0" smtClean="0"/>
              <a:t> </a:t>
            </a:r>
            <a:r>
              <a:rPr lang="it-IT" sz="2400" dirty="0" err="1" smtClean="0"/>
              <a:t>version</a:t>
            </a:r>
            <a:r>
              <a:rPr lang="it-IT" sz="2400" dirty="0" smtClean="0"/>
              <a:t> (2.2) </a:t>
            </a:r>
            <a:r>
              <a:rPr lang="it-IT" sz="2400" dirty="0" err="1" smtClean="0"/>
              <a:t>introduced</a:t>
            </a:r>
            <a:r>
              <a:rPr lang="it-IT" sz="2400" dirty="0" smtClean="0"/>
              <a:t> live PTX </a:t>
            </a:r>
            <a:r>
              <a:rPr lang="it-IT" sz="2400" dirty="0" err="1" smtClean="0"/>
              <a:t>assembly</a:t>
            </a:r>
            <a:r>
              <a:rPr lang="it-IT" sz="2400" dirty="0" smtClean="0"/>
              <a:t> </a:t>
            </a:r>
            <a:r>
              <a:rPr lang="it-IT" sz="2400" dirty="0" err="1" smtClean="0"/>
              <a:t>view</a:t>
            </a:r>
            <a:r>
              <a:rPr lang="it-IT" sz="2400" dirty="0" smtClean="0"/>
              <a:t>, </a:t>
            </a:r>
            <a:r>
              <a:rPr lang="it-IT" sz="2400" dirty="0" err="1" smtClean="0"/>
              <a:t>warp</a:t>
            </a:r>
            <a:r>
              <a:rPr lang="it-IT" sz="2400" dirty="0" smtClean="0"/>
              <a:t> </a:t>
            </a:r>
            <a:r>
              <a:rPr lang="it-IT" sz="2400" dirty="0" err="1" smtClean="0"/>
              <a:t>inspector</a:t>
            </a:r>
            <a:r>
              <a:rPr lang="it-IT" sz="2400" dirty="0" smtClean="0"/>
              <a:t> and </a:t>
            </a:r>
            <a:r>
              <a:rPr lang="it-IT" sz="2400" dirty="0" err="1" smtClean="0"/>
              <a:t>expression</a:t>
            </a:r>
            <a:r>
              <a:rPr lang="it-IT" sz="2400" dirty="0" smtClean="0"/>
              <a:t> </a:t>
            </a:r>
            <a:r>
              <a:rPr lang="it-IT" sz="2400" dirty="0" err="1" smtClean="0"/>
              <a:t>lamination</a:t>
            </a:r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www.cineca.it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NSight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050" name="Picture 2" descr="C:\Users\fficarelli\Dropbox\Lezioni\GPGPU\figure maggio 2012\ParallelNsight_CUDADebug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" y="1154572"/>
            <a:ext cx="9038652" cy="52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NSight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3074" name="Picture 2" descr="C:\Users\fficarelli\Dropbox\Lezioni\GPGPU\figure maggio 2012\ParallelNsight_SSled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042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404664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err="1" smtClean="0"/>
              <a:t>Capability</a:t>
            </a:r>
            <a:r>
              <a:rPr lang="it-IT" sz="2800" b="1" dirty="0" smtClean="0"/>
              <a:t>: </a:t>
            </a:r>
            <a:r>
              <a:rPr lang="it-IT" sz="2800" b="1" dirty="0" err="1" smtClean="0"/>
              <a:t>resources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constraints</a:t>
            </a:r>
            <a:endParaRPr lang="en-US" sz="2800" b="1" dirty="0" smtClean="0"/>
          </a:p>
        </p:txBody>
      </p:sp>
      <p:pic>
        <p:nvPicPr>
          <p:cNvPr id="2050" name="Picture 2" descr="C:\Users\fficarelli\Dropbox\Lezioni\GPGPU\figure maggio 2012\capability di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03" y="1052736"/>
            <a:ext cx="5811241" cy="577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/>
          <p:cNvSpPr/>
          <p:nvPr/>
        </p:nvSpPr>
        <p:spPr bwMode="auto">
          <a:xfrm>
            <a:off x="1115616" y="2819960"/>
            <a:ext cx="648072" cy="32100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ccia a destra 4"/>
          <p:cNvSpPr/>
          <p:nvPr/>
        </p:nvSpPr>
        <p:spPr bwMode="auto">
          <a:xfrm>
            <a:off x="1115616" y="4293096"/>
            <a:ext cx="648072" cy="32100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>
            <a:off x="1187624" y="4509120"/>
            <a:ext cx="648072" cy="32100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ccia a destra 6"/>
          <p:cNvSpPr/>
          <p:nvPr/>
        </p:nvSpPr>
        <p:spPr bwMode="auto">
          <a:xfrm>
            <a:off x="1115616" y="3284984"/>
            <a:ext cx="648072" cy="32100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>
            <a:off x="1115616" y="3684056"/>
            <a:ext cx="648072" cy="32100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79009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CUDA APIs</a:t>
            </a:r>
          </a:p>
        </p:txBody>
      </p:sp>
      <p:pic>
        <p:nvPicPr>
          <p:cNvPr id="6146" name="Picture 2" descr="C:\Users\fficarelli\Dropbox\Lezioni\GPGPU\figure\driver_a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2895131" cy="24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53290"/>
              </p:ext>
            </p:extLst>
          </p:nvPr>
        </p:nvGraphicFramePr>
        <p:xfrm>
          <a:off x="179511" y="1556792"/>
          <a:ext cx="882427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138"/>
                <a:gridCol w="4412138"/>
              </a:tblGrid>
              <a:tr h="540060">
                <a:tc>
                  <a:txBody>
                    <a:bodyPr/>
                    <a:lstStyle/>
                    <a:p>
                      <a:r>
                        <a:rPr lang="it-IT" dirty="0" smtClean="0"/>
                        <a:t>Runtime 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Handles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kernel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mechanics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loading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parameters</a:t>
                      </a:r>
                      <a:r>
                        <a:rPr lang="it-IT" baseline="0" dirty="0" smtClean="0"/>
                        <a:t> setup, </a:t>
                      </a:r>
                      <a:r>
                        <a:rPr lang="it-IT" baseline="0" dirty="0" err="1" smtClean="0"/>
                        <a:t>invocation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context</a:t>
                      </a:r>
                      <a:r>
                        <a:rPr lang="it-IT" baseline="0" dirty="0" smtClean="0"/>
                        <a:t> management, </a:t>
                      </a:r>
                      <a:r>
                        <a:rPr lang="it-IT" baseline="0" dirty="0" err="1" smtClean="0"/>
                        <a:t>fatbin</a:t>
                      </a:r>
                      <a:r>
                        <a:rPr lang="it-IT" baseline="0" dirty="0" smtClean="0"/>
                        <a:t> management). </a:t>
                      </a:r>
                      <a:r>
                        <a:rPr lang="it-IT" baseline="0" dirty="0" err="1" smtClean="0"/>
                        <a:t>Provides</a:t>
                      </a:r>
                      <a:r>
                        <a:rPr lang="it-IT" baseline="0" dirty="0" smtClean="0"/>
                        <a:t> CUDA </a:t>
                      </a:r>
                      <a:r>
                        <a:rPr lang="it-IT" baseline="0" dirty="0" err="1" smtClean="0"/>
                        <a:t>language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extensions</a:t>
                      </a:r>
                      <a:r>
                        <a:rPr lang="it-IT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710912">
                <a:tc>
                  <a:txBody>
                    <a:bodyPr/>
                    <a:lstStyle/>
                    <a:p>
                      <a:r>
                        <a:rPr lang="it-IT" dirty="0" smtClean="0"/>
                        <a:t>Driver 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Low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level</a:t>
                      </a:r>
                      <a:r>
                        <a:rPr lang="it-IT" baseline="0" dirty="0" smtClean="0"/>
                        <a:t>, pure C99 </a:t>
                      </a:r>
                      <a:r>
                        <a:rPr lang="it-IT" baseline="0" dirty="0" err="1" smtClean="0"/>
                        <a:t>interface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nvcc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not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needed</a:t>
                      </a:r>
                      <a:r>
                        <a:rPr lang="it-IT" baseline="0" dirty="0" smtClean="0"/>
                        <a:t>), </a:t>
                      </a:r>
                      <a:r>
                        <a:rPr lang="it-IT" baseline="0" dirty="0" err="1" smtClean="0"/>
                        <a:t>explicit</a:t>
                      </a:r>
                      <a:r>
                        <a:rPr lang="it-IT" baseline="0" dirty="0" smtClean="0"/>
                        <a:t> management of </a:t>
                      </a:r>
                      <a:r>
                        <a:rPr lang="it-IT" baseline="0" dirty="0" err="1" smtClean="0"/>
                        <a:t>every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resource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context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kernel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params</a:t>
                      </a:r>
                      <a:r>
                        <a:rPr lang="it-IT" baseline="0" dirty="0" smtClean="0"/>
                        <a:t>, </a:t>
                      </a:r>
                      <a:r>
                        <a:rPr lang="it-IT" baseline="0" dirty="0" err="1" smtClean="0"/>
                        <a:t>etc</a:t>
                      </a:r>
                      <a:r>
                        <a:rPr lang="it-IT" baseline="0" dirty="0" smtClean="0"/>
                        <a:t>…)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47577" y="4765794"/>
            <a:ext cx="5688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it-IT" sz="1800" dirty="0" smtClean="0"/>
              <a:t>The Driver API </a:t>
            </a:r>
            <a:r>
              <a:rPr lang="it-IT" sz="1800" dirty="0" err="1" smtClean="0"/>
              <a:t>isn’t</a:t>
            </a:r>
            <a:r>
              <a:rPr lang="it-IT" sz="1800" dirty="0" smtClean="0"/>
              <a:t> </a:t>
            </a:r>
            <a:r>
              <a:rPr lang="it-IT" sz="1800" dirty="0" err="1" smtClean="0"/>
              <a:t>forward</a:t>
            </a:r>
            <a:r>
              <a:rPr lang="it-IT" sz="1800" dirty="0" smtClean="0"/>
              <a:t> </a:t>
            </a:r>
            <a:r>
              <a:rPr lang="it-IT" sz="1800" dirty="0" err="1" smtClean="0"/>
              <a:t>compatible</a:t>
            </a:r>
            <a:r>
              <a:rPr lang="it-IT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7200900" cy="792162"/>
          </a:xfrm>
        </p:spPr>
        <p:txBody>
          <a:bodyPr/>
          <a:lstStyle/>
          <a:p>
            <a:r>
              <a:rPr lang="it-IT" dirty="0" smtClean="0"/>
              <a:t>Performance </a:t>
            </a:r>
            <a:r>
              <a:rPr lang="it-IT" dirty="0" err="1" smtClean="0"/>
              <a:t>metrics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www.cineca.it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2FA9-8295-4737-812C-1F7180D5C7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NECA">
  <a:themeElements>
    <a:clrScheme name="CINECA 9">
      <a:dk1>
        <a:srgbClr val="3D3C78"/>
      </a:dk1>
      <a:lt1>
        <a:srgbClr val="FFFFFF"/>
      </a:lt1>
      <a:dk2>
        <a:srgbClr val="21BA7D"/>
      </a:dk2>
      <a:lt2>
        <a:srgbClr val="808080"/>
      </a:lt2>
      <a:accent1>
        <a:srgbClr val="21BA7D"/>
      </a:accent1>
      <a:accent2>
        <a:srgbClr val="3333CC"/>
      </a:accent2>
      <a:accent3>
        <a:srgbClr val="FFFFFF"/>
      </a:accent3>
      <a:accent4>
        <a:srgbClr val="333265"/>
      </a:accent4>
      <a:accent5>
        <a:srgbClr val="ABD9BF"/>
      </a:accent5>
      <a:accent6>
        <a:srgbClr val="2D2DB9"/>
      </a:accent6>
      <a:hlink>
        <a:srgbClr val="000000"/>
      </a:hlink>
      <a:folHlink>
        <a:srgbClr val="FF0000"/>
      </a:folHlink>
    </a:clrScheme>
    <a:fontScheme name="CINEC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00" tIns="46800" rIns="936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00" tIns="46800" rIns="936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NEC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NEC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7">
        <a:dk1>
          <a:srgbClr val="3D3C78"/>
        </a:dk1>
        <a:lt1>
          <a:srgbClr val="FFFFFF"/>
        </a:lt1>
        <a:dk2>
          <a:srgbClr val="3D3C78"/>
        </a:dk2>
        <a:lt2>
          <a:srgbClr val="808080"/>
        </a:lt2>
        <a:accent1>
          <a:srgbClr val="21BA7D"/>
        </a:accent1>
        <a:accent2>
          <a:srgbClr val="3333CC"/>
        </a:accent2>
        <a:accent3>
          <a:srgbClr val="FFFFFF"/>
        </a:accent3>
        <a:accent4>
          <a:srgbClr val="333265"/>
        </a:accent4>
        <a:accent5>
          <a:srgbClr val="ABD9B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8">
        <a:dk1>
          <a:srgbClr val="3D3C78"/>
        </a:dk1>
        <a:lt1>
          <a:srgbClr val="FFFFFF"/>
        </a:lt1>
        <a:dk2>
          <a:srgbClr val="21BA7D"/>
        </a:dk2>
        <a:lt2>
          <a:srgbClr val="808080"/>
        </a:lt2>
        <a:accent1>
          <a:srgbClr val="21BA7D"/>
        </a:accent1>
        <a:accent2>
          <a:srgbClr val="3333CC"/>
        </a:accent2>
        <a:accent3>
          <a:srgbClr val="FFFFFF"/>
        </a:accent3>
        <a:accent4>
          <a:srgbClr val="333265"/>
        </a:accent4>
        <a:accent5>
          <a:srgbClr val="ABD9BF"/>
        </a:accent5>
        <a:accent6>
          <a:srgbClr val="2D2D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NECA 9">
        <a:dk1>
          <a:srgbClr val="3D3C78"/>
        </a:dk1>
        <a:lt1>
          <a:srgbClr val="FFFFFF"/>
        </a:lt1>
        <a:dk2>
          <a:srgbClr val="21BA7D"/>
        </a:dk2>
        <a:lt2>
          <a:srgbClr val="808080"/>
        </a:lt2>
        <a:accent1>
          <a:srgbClr val="21BA7D"/>
        </a:accent1>
        <a:accent2>
          <a:srgbClr val="3333CC"/>
        </a:accent2>
        <a:accent3>
          <a:srgbClr val="FFFFFF"/>
        </a:accent3>
        <a:accent4>
          <a:srgbClr val="333265"/>
        </a:accent4>
        <a:accent5>
          <a:srgbClr val="ABD9BF"/>
        </a:accent5>
        <a:accent6>
          <a:srgbClr val="2D2DB9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CINECA</Template>
  <TotalTime>6201</TotalTime>
  <Words>4056</Words>
  <Application>Microsoft Office PowerPoint</Application>
  <PresentationFormat>Presentazione su schermo (4:3)</PresentationFormat>
  <Paragraphs>644</Paragraphs>
  <Slides>64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65" baseType="lpstr">
      <vt:lpstr>CINECA</vt:lpstr>
      <vt:lpstr>Presentazione standard di PowerPoint</vt:lpstr>
      <vt:lpstr>Agenda</vt:lpstr>
      <vt:lpstr>Different worlds: host and device</vt:lpstr>
      <vt:lpstr>Maximum performance benefit</vt:lpstr>
      <vt:lpstr>Capability</vt:lpstr>
      <vt:lpstr>Capability: atomics</vt:lpstr>
      <vt:lpstr>Capability: resources constraints</vt:lpstr>
      <vt:lpstr>CUDA APIs</vt:lpstr>
      <vt:lpstr>Performance metrics</vt:lpstr>
      <vt:lpstr>Performance metrics</vt:lpstr>
      <vt:lpstr>Timing</vt:lpstr>
      <vt:lpstr>Bandwidth</vt:lpstr>
      <vt:lpstr>Memory Optimizations</vt:lpstr>
      <vt:lpstr>Data Transfers</vt:lpstr>
      <vt:lpstr>Page-locked memory</vt:lpstr>
      <vt:lpstr>Zero Copy</vt:lpstr>
      <vt:lpstr>Unified Virtual Addressing</vt:lpstr>
      <vt:lpstr>Multi-GPUs: P2P</vt:lpstr>
      <vt:lpstr>Multi-GPUs: direct access</vt:lpstr>
      <vt:lpstr>Asynchronous operations</vt:lpstr>
      <vt:lpstr>Streams</vt:lpstr>
      <vt:lpstr>CUDA Streams</vt:lpstr>
      <vt:lpstr>Streams: how to overlap kernels</vt:lpstr>
      <vt:lpstr>CUDA Memory Hierarchy</vt:lpstr>
      <vt:lpstr>Global Memory</vt:lpstr>
      <vt:lpstr>Optimizations : coalescing</vt:lpstr>
      <vt:lpstr>Optimizations: coalescing, examples: OK</vt:lpstr>
      <vt:lpstr>Optimizations: coalescing, examples: NON-OK</vt:lpstr>
      <vt:lpstr>Optimizations: coalescing (5), examples: NON-OK</vt:lpstr>
      <vt:lpstr>Coalescing for Capability 1.2</vt:lpstr>
      <vt:lpstr>Coalescing for Capability 1.2</vt:lpstr>
      <vt:lpstr>Capability 1.2</vt:lpstr>
      <vt:lpstr>Capability 1.2</vt:lpstr>
      <vt:lpstr>Coalescing for latest architectures</vt:lpstr>
      <vt:lpstr>Coalescing: examples</vt:lpstr>
      <vt:lpstr>Shared memory</vt:lpstr>
      <vt:lpstr>Shared Memory: bank conflicts</vt:lpstr>
      <vt:lpstr>Texture memory</vt:lpstr>
      <vt:lpstr>Texture Memory</vt:lpstr>
      <vt:lpstr>Kepler: global loads through texture</vt:lpstr>
      <vt:lpstr>Constant Memory</vt:lpstr>
      <vt:lpstr>Registers</vt:lpstr>
      <vt:lpstr>Registers</vt:lpstr>
      <vt:lpstr>Local memory and caches</vt:lpstr>
      <vt:lpstr>Local memory</vt:lpstr>
      <vt:lpstr>Caches</vt:lpstr>
      <vt:lpstr>Execution Optimization</vt:lpstr>
      <vt:lpstr>Occupancy</vt:lpstr>
      <vt:lpstr>Occupancy: constraints</vt:lpstr>
      <vt:lpstr>Occupancy: block sizing tips</vt:lpstr>
      <vt:lpstr>Kepler: dynamic parallelism</vt:lpstr>
      <vt:lpstr>Instructions</vt:lpstr>
      <vt:lpstr>Capability: instruction throughput</vt:lpstr>
      <vt:lpstr>Control Flow</vt:lpstr>
      <vt:lpstr>Exploiting Multi-GPUs</vt:lpstr>
      <vt:lpstr>Tools Overview</vt:lpstr>
      <vt:lpstr>Development tools</vt:lpstr>
      <vt:lpstr>Profiling tools: built-in</vt:lpstr>
      <vt:lpstr>Profiling: Visual Profiler</vt:lpstr>
      <vt:lpstr>Debugging: CUDA-GDB</vt:lpstr>
      <vt:lpstr>Debugging: CUDA-MEMCHECK</vt:lpstr>
      <vt:lpstr>Parallel NSight</vt:lpstr>
      <vt:lpstr>Parallel NSight</vt:lpstr>
      <vt:lpstr>Parallel NSight</vt:lpstr>
    </vt:vector>
  </TitlesOfParts>
  <Manager>Product Manager</Manager>
  <Company>Cineca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CUDA Efficient Programming</dc:title>
  <dc:creator>s.giuliani</dc:creator>
  <dc:description/>
  <cp:lastModifiedBy>Federico Ficarelli</cp:lastModifiedBy>
  <cp:revision>471</cp:revision>
  <dcterms:created xsi:type="dcterms:W3CDTF">2010-02-26T10:45:36Z</dcterms:created>
  <dcterms:modified xsi:type="dcterms:W3CDTF">2012-10-24T21:24:28Z</dcterms:modified>
</cp:coreProperties>
</file>